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6" r:id="rId4"/>
    <p:sldId id="258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59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03B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7A847CFC-816F-41D0-AAC0-9BF4FEBC753E}" type="datetimeFigureOut">
              <a:rPr lang="es-ES" smtClean="0"/>
              <a:pPr/>
              <a:t>12/11/2015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12/11/2015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12/11/2015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12/11/2015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12/11/2015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12/11/2015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12/11/2015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12/11/2015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9432"/>
            <a:ext cx="9144000" cy="73174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5296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48" y="714356"/>
            <a:ext cx="7772400" cy="2071702"/>
          </a:xfrm>
        </p:spPr>
        <p:txBody>
          <a:bodyPr>
            <a:normAutofit/>
          </a:bodyPr>
          <a:lstStyle/>
          <a:p>
            <a:pPr lvl="0"/>
            <a:r>
              <a:rPr lang="fr-FR" sz="1800" b="1" dirty="0" smtClean="0">
                <a:solidFill>
                  <a:srgbClr val="C00000"/>
                </a:solidFill>
              </a:rPr>
              <a:t>a. </a:t>
            </a:r>
            <a:r>
              <a:rPr lang="fr-FR" sz="1800" b="1" u="sng" dirty="0" smtClean="0">
                <a:solidFill>
                  <a:srgbClr val="C00000"/>
                </a:solidFill>
              </a:rPr>
              <a:t>LA CARA DEL TEMOR Y SUS CONSECUENCIAS</a:t>
            </a:r>
            <a:br>
              <a:rPr lang="fr-FR" sz="1800" b="1" u="sng" dirty="0" smtClean="0">
                <a:solidFill>
                  <a:srgbClr val="C00000"/>
                </a:solidFill>
              </a:rPr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Tormenta de ideas: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28728" y="3214686"/>
            <a:ext cx="6400800" cy="2363724"/>
          </a:xfrm>
        </p:spPr>
        <p:txBody>
          <a:bodyPr>
            <a:noAutofit/>
          </a:bodyPr>
          <a:lstStyle/>
          <a:p>
            <a:r>
              <a:rPr lang="es-ES" sz="2400" b="1" dirty="0" smtClean="0">
                <a:solidFill>
                  <a:schemeClr val="tx1"/>
                </a:solidFill>
              </a:rPr>
              <a:t>¿De qué tenemos miedo en nuestras relaciones personales?</a:t>
            </a:r>
          </a:p>
          <a:p>
            <a:r>
              <a:rPr lang="es-ES" sz="2400" dirty="0" smtClean="0">
                <a:solidFill>
                  <a:schemeClr val="tx1"/>
                </a:solidFill>
              </a:rPr>
              <a:t>(¿Cuáles son los temores más comunes que las personas tienen ante los demás?)</a:t>
            </a:r>
          </a:p>
        </p:txBody>
      </p:sp>
    </p:spTree>
    <p:extLst>
      <p:ext uri="{BB962C8B-B14F-4D97-AF65-F5344CB8AC3E}">
        <p14:creationId xmlns="" xmlns:p14="http://schemas.microsoft.com/office/powerpoint/2010/main" val="47260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Ejemplos </a:t>
            </a:r>
            <a:r>
              <a:rPr lang="es-ES" dirty="0" smtClean="0"/>
              <a:t>en la biblia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57356" y="2285992"/>
            <a:ext cx="6400800" cy="3348054"/>
          </a:xfrm>
        </p:spPr>
        <p:txBody>
          <a:bodyPr/>
          <a:lstStyle/>
          <a:p>
            <a:r>
              <a:rPr lang="es-ES" b="1" dirty="0" smtClean="0"/>
              <a:t>Adán y Eva</a:t>
            </a:r>
          </a:p>
          <a:p>
            <a:r>
              <a:rPr lang="es-ES" b="1" dirty="0" smtClean="0"/>
              <a:t>Caín</a:t>
            </a:r>
          </a:p>
          <a:p>
            <a:r>
              <a:rPr lang="es-ES" b="1" dirty="0" smtClean="0"/>
              <a:t>Samuel</a:t>
            </a:r>
          </a:p>
          <a:p>
            <a:r>
              <a:rPr lang="es-ES" b="1" dirty="0" smtClean="0"/>
              <a:t>Los oficiales de David</a:t>
            </a:r>
          </a:p>
          <a:p>
            <a:r>
              <a:rPr lang="es-ES" b="1" dirty="0" smtClean="0"/>
              <a:t>Los discípulos de Jesús</a:t>
            </a:r>
          </a:p>
          <a:p>
            <a:r>
              <a:rPr lang="es-ES" b="1" dirty="0" smtClean="0"/>
              <a:t>Los padres del ciego de nacimiento</a:t>
            </a:r>
          </a:p>
          <a:p>
            <a:r>
              <a:rPr lang="es-ES" b="1" dirty="0" smtClean="0"/>
              <a:t>Pedro ante los creyentes judaizantes de Jerusalén</a:t>
            </a:r>
            <a:endParaRPr lang="es-ES" b="1" dirty="0"/>
          </a:p>
        </p:txBody>
      </p:sp>
    </p:spTree>
    <p:extLst>
      <p:ext uri="{BB962C8B-B14F-4D97-AF65-F5344CB8AC3E}">
        <p14:creationId xmlns="" xmlns:p14="http://schemas.microsoft.com/office/powerpoint/2010/main" val="166272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Tormenta de ideas: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28192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tx1"/>
                </a:solidFill>
              </a:rPr>
              <a:t>Características </a:t>
            </a:r>
            <a:r>
              <a:rPr lang="es-ES" b="1" dirty="0" smtClean="0">
                <a:solidFill>
                  <a:schemeClr val="tx1"/>
                </a:solidFill>
              </a:rPr>
              <a:t>(</a:t>
            </a:r>
            <a:r>
              <a:rPr lang="es-ES" b="1" dirty="0" smtClean="0">
                <a:solidFill>
                  <a:schemeClr val="tx1"/>
                </a:solidFill>
              </a:rPr>
              <a:t>o virtudes </a:t>
            </a:r>
            <a:r>
              <a:rPr lang="es-ES" b="1" dirty="0" smtClean="0">
                <a:solidFill>
                  <a:schemeClr val="tx1"/>
                </a:solidFill>
              </a:rPr>
              <a:t>) de </a:t>
            </a:r>
            <a:r>
              <a:rPr lang="es-ES" b="1" dirty="0" smtClean="0">
                <a:solidFill>
                  <a:schemeClr val="tx1"/>
                </a:solidFill>
              </a:rPr>
              <a:t>una persona que 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NO tiene miedo en </a:t>
            </a:r>
            <a:r>
              <a:rPr lang="es-ES" b="1" dirty="0" smtClean="0">
                <a:solidFill>
                  <a:schemeClr val="tx1"/>
                </a:solidFill>
              </a:rPr>
              <a:t>su relación </a:t>
            </a:r>
            <a:r>
              <a:rPr lang="es-ES" b="1" dirty="0" smtClean="0">
                <a:solidFill>
                  <a:schemeClr val="tx1"/>
                </a:solidFill>
              </a:rPr>
              <a:t>con los demás</a:t>
            </a: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231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2056" y="1071546"/>
            <a:ext cx="7643866" cy="928694"/>
          </a:xfrm>
        </p:spPr>
        <p:txBody>
          <a:bodyPr>
            <a:noAutofit/>
          </a:bodyPr>
          <a:lstStyle/>
          <a:p>
            <a:r>
              <a:rPr lang="es-ES" sz="2800" dirty="0" smtClean="0"/>
              <a:t>El efecto del temor </a:t>
            </a:r>
            <a:br>
              <a:rPr lang="es-ES" sz="2800" dirty="0" smtClean="0"/>
            </a:br>
            <a:r>
              <a:rPr lang="es-ES" sz="2400" dirty="0" smtClean="0"/>
              <a:t>en nuestras relaciones personales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1538" y="2438400"/>
            <a:ext cx="6929486" cy="3276616"/>
          </a:xfrm>
        </p:spPr>
        <p:txBody>
          <a:bodyPr>
            <a:normAutofit/>
          </a:bodyPr>
          <a:lstStyle/>
          <a:p>
            <a:r>
              <a:rPr lang="es-ES" b="1" dirty="0" smtClean="0"/>
              <a:t>Susceptibilidad</a:t>
            </a:r>
          </a:p>
          <a:p>
            <a:r>
              <a:rPr lang="es-ES" b="1" dirty="0" smtClean="0"/>
              <a:t>Autoprotección</a:t>
            </a:r>
          </a:p>
          <a:p>
            <a:r>
              <a:rPr lang="es-ES" b="1" dirty="0" smtClean="0"/>
              <a:t>Dejarme dominar y manipular</a:t>
            </a:r>
            <a:endParaRPr lang="es-ES" b="1" i="1" dirty="0" smtClean="0"/>
          </a:p>
          <a:p>
            <a:r>
              <a:rPr lang="es-ES" b="1" dirty="0" smtClean="0"/>
              <a:t>Manipular a otros </a:t>
            </a:r>
            <a:endParaRPr lang="es-ES" b="1" i="1" dirty="0" smtClean="0"/>
          </a:p>
          <a:p>
            <a:r>
              <a:rPr lang="es-ES" b="1" dirty="0" smtClean="0"/>
              <a:t>Falta de </a:t>
            </a:r>
            <a:r>
              <a:rPr lang="es-ES" b="1" dirty="0" err="1" smtClean="0"/>
              <a:t>asertividad</a:t>
            </a:r>
            <a:endParaRPr lang="es-ES" b="1" i="1" dirty="0" smtClean="0"/>
          </a:p>
          <a:p>
            <a:r>
              <a:rPr lang="es-ES" b="1" dirty="0" smtClean="0"/>
              <a:t>No contribuir al crecimiento de los demás como podría</a:t>
            </a:r>
          </a:p>
          <a:p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71600" y="1500174"/>
            <a:ext cx="6400800" cy="1654506"/>
          </a:xfrm>
        </p:spPr>
        <p:txBody>
          <a:bodyPr>
            <a:normAutofit/>
          </a:bodyPr>
          <a:lstStyle/>
          <a:p>
            <a:r>
              <a:rPr lang="es-ES" sz="1800" dirty="0" smtClean="0"/>
              <a:t>El problema de fondo</a:t>
            </a:r>
            <a:br>
              <a:rPr lang="es-ES" sz="1800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La historia de Jacob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85852" y="3429000"/>
            <a:ext cx="6700862" cy="2143140"/>
          </a:xfrm>
        </p:spPr>
        <p:txBody>
          <a:bodyPr>
            <a:normAutofit fontScale="92500" lnSpcReduction="10000"/>
          </a:bodyPr>
          <a:lstStyle/>
          <a:p>
            <a:r>
              <a:rPr lang="es-ES" sz="2400" b="1" i="0" dirty="0" smtClean="0">
                <a:solidFill>
                  <a:srgbClr val="C00000"/>
                </a:solidFill>
              </a:rPr>
              <a:t>Génesis 31 / 32 / 33</a:t>
            </a:r>
          </a:p>
          <a:p>
            <a:r>
              <a:rPr lang="es-ES" sz="2400" b="1" i="0" dirty="0" smtClean="0">
                <a:solidFill>
                  <a:srgbClr val="C00000"/>
                </a:solidFill>
              </a:rPr>
              <a:t>Is.51:7,12-13</a:t>
            </a:r>
          </a:p>
          <a:p>
            <a:r>
              <a:rPr lang="es-ES" sz="2400" b="1" dirty="0" smtClean="0">
                <a:solidFill>
                  <a:schemeClr val="tx1"/>
                </a:solidFill>
              </a:rPr>
              <a:t>“¿Quién eres tú para que tengas temor del hombre...? “¿Has olvidado al SEÑOR…?”</a:t>
            </a:r>
            <a:endParaRPr lang="es-E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018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Reflexión personal: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656184"/>
          </a:xfrm>
        </p:spPr>
        <p:txBody>
          <a:bodyPr/>
          <a:lstStyle/>
          <a:p>
            <a:r>
              <a:rPr lang="es-ES" b="1" dirty="0" smtClean="0">
                <a:solidFill>
                  <a:schemeClr val="tx1"/>
                </a:solidFill>
              </a:rPr>
              <a:t>A. ¿Qué temo yo en mi relación con otros?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B. ¿A qué actitudes y conductas me llevan mis temores?</a:t>
            </a: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114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42976" y="1285860"/>
            <a:ext cx="6786610" cy="1868820"/>
          </a:xfrm>
        </p:spPr>
        <p:txBody>
          <a:bodyPr/>
          <a:lstStyle/>
          <a:p>
            <a:r>
              <a:rPr lang="es-ES" sz="1800" b="1" dirty="0" smtClean="0">
                <a:solidFill>
                  <a:srgbClr val="C00000"/>
                </a:solidFill>
              </a:rPr>
              <a:t>b. </a:t>
            </a:r>
            <a:r>
              <a:rPr lang="es-ES" sz="1800" b="1" u="sng" dirty="0" smtClean="0">
                <a:solidFill>
                  <a:srgbClr val="C00000"/>
                </a:solidFill>
              </a:rPr>
              <a:t>La salida del temor</a:t>
            </a:r>
            <a:r>
              <a:rPr lang="es-ES" u="sng" dirty="0" smtClean="0"/>
              <a:t/>
            </a:r>
            <a:br>
              <a:rPr lang="es-ES" u="sng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2800" dirty="0" smtClean="0"/>
              <a:t>Amor sin temor</a:t>
            </a:r>
            <a:r>
              <a:rPr lang="es-ES" sz="2800" b="1" dirty="0" smtClean="0"/>
              <a:t>(</a:t>
            </a:r>
            <a:r>
              <a:rPr lang="es-ES" sz="2800" dirty="0" smtClean="0"/>
              <a:t>1 Juan 3 – 4)</a:t>
            </a:r>
            <a:endParaRPr lang="es-ES" sz="2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71538" y="3429000"/>
            <a:ext cx="6929486" cy="2143140"/>
          </a:xfrm>
        </p:spPr>
        <p:txBody>
          <a:bodyPr>
            <a:normAutofit/>
          </a:bodyPr>
          <a:lstStyle/>
          <a:p>
            <a:r>
              <a:rPr lang="es-ES" sz="2800" dirty="0" smtClean="0">
                <a:solidFill>
                  <a:schemeClr val="tx1"/>
                </a:solidFill>
              </a:rPr>
              <a:t>La relación con Dios como fuente de un amor sin miedo, que se entrega a los demás y busca su bien…</a:t>
            </a:r>
            <a:endParaRPr lang="es-E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8351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00166" y="977417"/>
            <a:ext cx="6400800" cy="1129818"/>
          </a:xfrm>
        </p:spPr>
        <p:txBody>
          <a:bodyPr>
            <a:normAutofit/>
          </a:bodyPr>
          <a:lstStyle/>
          <a:p>
            <a:r>
              <a:rPr lang="es-ES" sz="2700" dirty="0" smtClean="0"/>
              <a:t>Tener claro quiénes somos y quién es dios</a:t>
            </a:r>
            <a:endParaRPr lang="es-ES" sz="27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79712" y="2500306"/>
            <a:ext cx="5184576" cy="3016926"/>
          </a:xfrm>
        </p:spPr>
        <p:txBody>
          <a:bodyPr>
            <a:normAutofit/>
          </a:bodyPr>
          <a:lstStyle/>
          <a:p>
            <a:r>
              <a:rPr lang="es-ES" sz="2000" b="1" dirty="0" smtClean="0"/>
              <a:t>Dios nos ama y nos da lo que necesitamos</a:t>
            </a:r>
          </a:p>
          <a:p>
            <a:r>
              <a:rPr lang="es-ES" sz="2000" b="1" dirty="0" smtClean="0"/>
              <a:t>Dios está con nosotros y nos protege</a:t>
            </a:r>
          </a:p>
          <a:p>
            <a:r>
              <a:rPr lang="es-ES" sz="2000" b="1" dirty="0" smtClean="0"/>
              <a:t>Nuestra vida le pertenece</a:t>
            </a:r>
          </a:p>
          <a:p>
            <a:r>
              <a:rPr lang="es-ES" sz="2000" b="1" dirty="0" smtClean="0"/>
              <a:t>El Reino es suyo, </a:t>
            </a:r>
            <a:r>
              <a:rPr lang="es-ES" sz="2000" b="1" dirty="0" smtClean="0"/>
              <a:t>¡…no nuestro!</a:t>
            </a:r>
            <a:endParaRPr lang="es-ES" sz="2000" b="1" dirty="0" smtClean="0"/>
          </a:p>
          <a:p>
            <a:r>
              <a:rPr lang="es-ES" sz="2000" b="1" dirty="0" smtClean="0"/>
              <a:t>Cristo murió por mí para que viva para él</a:t>
            </a:r>
            <a:endParaRPr lang="es-ES" sz="2000" b="1" dirty="0"/>
          </a:p>
        </p:txBody>
      </p:sp>
    </p:spTree>
    <p:extLst>
      <p:ext uri="{BB962C8B-B14F-4D97-AF65-F5344CB8AC3E}">
        <p14:creationId xmlns="" xmlns:p14="http://schemas.microsoft.com/office/powerpoint/2010/main" val="3194595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1484784"/>
            <a:ext cx="6400800" cy="685800"/>
          </a:xfrm>
        </p:spPr>
        <p:txBody>
          <a:bodyPr>
            <a:noAutofit/>
          </a:bodyPr>
          <a:lstStyle/>
          <a:p>
            <a:r>
              <a:rPr lang="es-ES" sz="2800" dirty="0" smtClean="0"/>
              <a:t>Por lo tanto </a:t>
            </a:r>
            <a:r>
              <a:rPr lang="es-ES" sz="2800" dirty="0" smtClean="0"/>
              <a:t>dios nos </a:t>
            </a:r>
            <a:r>
              <a:rPr lang="es-ES" sz="2800" dirty="0" smtClean="0"/>
              <a:t>llama a: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87624" y="2636912"/>
            <a:ext cx="6768752" cy="2718792"/>
          </a:xfrm>
        </p:spPr>
        <p:txBody>
          <a:bodyPr/>
          <a:lstStyle/>
          <a:p>
            <a:r>
              <a:rPr lang="es-ES" b="1" dirty="0" smtClean="0"/>
              <a:t>Temer a </a:t>
            </a:r>
            <a:r>
              <a:rPr lang="es-ES" b="1" dirty="0" smtClean="0"/>
              <a:t>Dios …y </a:t>
            </a:r>
            <a:r>
              <a:rPr lang="es-ES" b="1" dirty="0" smtClean="0"/>
              <a:t>no a los hombres</a:t>
            </a:r>
          </a:p>
          <a:p>
            <a:r>
              <a:rPr lang="es-ES" b="1" dirty="0" smtClean="0"/>
              <a:t>Buscar la honra y gloria de Dios </a:t>
            </a:r>
            <a:r>
              <a:rPr lang="es-ES" b="1" dirty="0" smtClean="0"/>
              <a:t>…</a:t>
            </a:r>
            <a:r>
              <a:rPr lang="es-ES" b="1" dirty="0" smtClean="0"/>
              <a:t>y </a:t>
            </a:r>
            <a:r>
              <a:rPr lang="es-ES" b="1" dirty="0" smtClean="0"/>
              <a:t>no la de los hombres</a:t>
            </a:r>
          </a:p>
          <a:p>
            <a:r>
              <a:rPr lang="es-ES" b="1" dirty="0" smtClean="0"/>
              <a:t>Buscar el bien del otro y el propósito de Dios </a:t>
            </a:r>
            <a:r>
              <a:rPr lang="es-ES" b="1" dirty="0" smtClean="0"/>
              <a:t>…antes </a:t>
            </a:r>
            <a:r>
              <a:rPr lang="es-ES" b="1" dirty="0" smtClean="0"/>
              <a:t>de </a:t>
            </a:r>
            <a:r>
              <a:rPr lang="es-ES" b="1" dirty="0" smtClean="0"/>
              <a:t>nuestro propio interés personal</a:t>
            </a:r>
            <a:endParaRPr lang="es-ES" b="1" dirty="0"/>
          </a:p>
        </p:txBody>
      </p:sp>
    </p:spTree>
    <p:extLst>
      <p:ext uri="{BB962C8B-B14F-4D97-AF65-F5344CB8AC3E}">
        <p14:creationId xmlns="" xmlns:p14="http://schemas.microsoft.com/office/powerpoint/2010/main" val="216173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Reflexión </a:t>
            </a:r>
            <a:r>
              <a:rPr lang="es-ES" dirty="0" smtClean="0"/>
              <a:t>personal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1 P.1:22-25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088232"/>
          </a:xfrm>
        </p:spPr>
        <p:txBody>
          <a:bodyPr/>
          <a:lstStyle/>
          <a:p>
            <a:r>
              <a:rPr lang="es-ES" b="1" dirty="0" smtClean="0">
                <a:solidFill>
                  <a:schemeClr val="tx1"/>
                </a:solidFill>
              </a:rPr>
              <a:t>A. ¿De qué creencias erróneas (que me causan temor) me tengo que liberar?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B. ¿De qué actitudes he de limpiar mi corazón?</a:t>
            </a: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4146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Ejemplos bíblicos: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95736" y="2924944"/>
            <a:ext cx="5305222" cy="1998712"/>
          </a:xfrm>
        </p:spPr>
        <p:txBody>
          <a:bodyPr>
            <a:normAutofit/>
          </a:bodyPr>
          <a:lstStyle/>
          <a:p>
            <a:r>
              <a:rPr lang="es-ES" sz="2000" b="1" dirty="0" smtClean="0"/>
              <a:t>Pablo </a:t>
            </a:r>
            <a:r>
              <a:rPr lang="es-ES" sz="2000" dirty="0" smtClean="0"/>
              <a:t>(1 Cor.2:3-4 / Ef.6:19-20 / </a:t>
            </a:r>
            <a:r>
              <a:rPr lang="es-ES" sz="2000" dirty="0" smtClean="0"/>
              <a:t>He.28:30-31</a:t>
            </a:r>
            <a:r>
              <a:rPr lang="es-ES" sz="2000" dirty="0" smtClean="0"/>
              <a:t>)</a:t>
            </a:r>
          </a:p>
          <a:p>
            <a:r>
              <a:rPr lang="es-ES" sz="2000" b="1" dirty="0" smtClean="0"/>
              <a:t>Pedro y Juan</a:t>
            </a:r>
            <a:r>
              <a:rPr lang="es-ES" sz="2000" dirty="0" smtClean="0"/>
              <a:t> (He.4:13, 29, 31)</a:t>
            </a:r>
          </a:p>
          <a:p>
            <a:r>
              <a:rPr lang="es-ES" sz="2000" b="1" dirty="0" smtClean="0"/>
              <a:t>Timoteo </a:t>
            </a:r>
            <a:r>
              <a:rPr lang="es-ES" sz="2000" dirty="0" smtClean="0"/>
              <a:t>(2 Tim.1:5-8 / 1 </a:t>
            </a:r>
            <a:r>
              <a:rPr lang="es-ES" sz="2000" dirty="0" smtClean="0"/>
              <a:t>Tim.1:3,18 /5:19-21</a:t>
            </a:r>
            <a:r>
              <a:rPr lang="es-ES" sz="2000" dirty="0" smtClean="0"/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1670910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1538" y="1428736"/>
            <a:ext cx="6984776" cy="1670542"/>
          </a:xfrm>
        </p:spPr>
        <p:txBody>
          <a:bodyPr>
            <a:normAutofit/>
          </a:bodyPr>
          <a:lstStyle/>
          <a:p>
            <a:r>
              <a:rPr lang="es-ES" sz="1800" b="1" dirty="0" smtClean="0">
                <a:solidFill>
                  <a:srgbClr val="C00000"/>
                </a:solidFill>
              </a:rPr>
              <a:t>C</a:t>
            </a:r>
            <a:r>
              <a:rPr lang="fr-FR" sz="1800" b="1" dirty="0" smtClean="0">
                <a:solidFill>
                  <a:srgbClr val="C00000"/>
                </a:solidFill>
              </a:rPr>
              <a:t>.  </a:t>
            </a:r>
            <a:r>
              <a:rPr lang="fr-FR" sz="1800" b="1" u="sng" dirty="0" smtClean="0">
                <a:solidFill>
                  <a:srgbClr val="C00000"/>
                </a:solidFill>
              </a:rPr>
              <a:t>PASOS PRÁCTICOS</a:t>
            </a:r>
            <a:r>
              <a:rPr lang="fr-FR" sz="2000" u="sng" dirty="0" smtClean="0">
                <a:solidFill>
                  <a:srgbClr val="C00000"/>
                </a:solidFill>
              </a:rPr>
              <a:t/>
            </a:r>
            <a:br>
              <a:rPr lang="fr-FR" sz="2000" u="sng" dirty="0" smtClean="0">
                <a:solidFill>
                  <a:srgbClr val="C00000"/>
                </a:solidFill>
              </a:rPr>
            </a:b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400" dirty="0" smtClean="0"/>
              <a:t>pasos hacia la superación de nuestros temores: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85852" y="3143248"/>
            <a:ext cx="6768752" cy="2507740"/>
          </a:xfrm>
        </p:spPr>
        <p:txBody>
          <a:bodyPr>
            <a:normAutofit/>
          </a:bodyPr>
          <a:lstStyle/>
          <a:p>
            <a:r>
              <a:rPr lang="es-ES" b="1" dirty="0" smtClean="0"/>
              <a:t>Ser conscientes de nuestros miedos y temores</a:t>
            </a:r>
          </a:p>
          <a:p>
            <a:r>
              <a:rPr lang="es-ES" b="1" dirty="0" smtClean="0"/>
              <a:t>Admitirlos y llevarlos a Dios (oración)</a:t>
            </a:r>
          </a:p>
          <a:p>
            <a:r>
              <a:rPr lang="es-ES" b="1" dirty="0" smtClean="0"/>
              <a:t>Decidir no dejarnos frenar por ellos</a:t>
            </a:r>
          </a:p>
          <a:p>
            <a:r>
              <a:rPr lang="es-ES" b="1" dirty="0" smtClean="0"/>
              <a:t>Confiar en Su ayuda y protección (su presencia y la obra del ES)</a:t>
            </a:r>
          </a:p>
          <a:p>
            <a:r>
              <a:rPr lang="es-ES" b="1" dirty="0"/>
              <a:t>Actuar según el llamado y propósito de Dios (relación, amor…)</a:t>
            </a:r>
          </a:p>
          <a:p>
            <a:endParaRPr lang="es-ES" b="1" dirty="0"/>
          </a:p>
        </p:txBody>
      </p:sp>
    </p:spTree>
    <p:extLst>
      <p:ext uri="{BB962C8B-B14F-4D97-AF65-F5344CB8AC3E}">
        <p14:creationId xmlns="" xmlns:p14="http://schemas.microsoft.com/office/powerpoint/2010/main" val="4200754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Posibles obstáculos: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87624" y="2276872"/>
            <a:ext cx="6768752" cy="3384376"/>
          </a:xfrm>
        </p:spPr>
        <p:txBody>
          <a:bodyPr/>
          <a:lstStyle/>
          <a:p>
            <a:r>
              <a:rPr lang="es-ES" b="1" dirty="0" smtClean="0"/>
              <a:t>Dependencia emocional de la aprobación de los demás</a:t>
            </a:r>
          </a:p>
          <a:p>
            <a:pPr indent="0">
              <a:buNone/>
            </a:pPr>
            <a:r>
              <a:rPr lang="es-ES" b="1" dirty="0" smtClean="0">
                <a:solidFill>
                  <a:srgbClr val="C00000"/>
                </a:solidFill>
              </a:rPr>
              <a:t>	</a:t>
            </a:r>
            <a:r>
              <a:rPr lang="es-ES" b="1" dirty="0" smtClean="0">
                <a:solidFill>
                  <a:srgbClr val="1003BD"/>
                </a:solidFill>
              </a:rPr>
              <a:t>RESPUESTA: ¡¡Descubrir la plenitud y libertad en Cristo!! 		          Descansar en el amor de DIOS.</a:t>
            </a:r>
          </a:p>
          <a:p>
            <a:r>
              <a:rPr lang="es-ES" b="1" dirty="0" smtClean="0"/>
              <a:t>Búsqueda del favor de los demás, más que él de Dios</a:t>
            </a:r>
          </a:p>
          <a:p>
            <a:pPr indent="0">
              <a:buNone/>
            </a:pPr>
            <a:r>
              <a:rPr lang="es-ES" b="1" dirty="0" smtClean="0">
                <a:solidFill>
                  <a:srgbClr val="C00000"/>
                </a:solidFill>
              </a:rPr>
              <a:t>	</a:t>
            </a:r>
            <a:r>
              <a:rPr lang="es-ES" b="1" dirty="0" smtClean="0">
                <a:solidFill>
                  <a:srgbClr val="1003BD"/>
                </a:solidFill>
              </a:rPr>
              <a:t>RESPUESTA: Poner a Dios en primer lugar…</a:t>
            </a:r>
          </a:p>
          <a:p>
            <a:r>
              <a:rPr lang="es-ES" b="1" dirty="0" smtClean="0"/>
              <a:t>Traumas no </a:t>
            </a:r>
            <a:r>
              <a:rPr lang="es-ES" b="1" dirty="0" smtClean="0"/>
              <a:t>superados</a:t>
            </a:r>
            <a:endParaRPr lang="es-ES" b="1" dirty="0" smtClean="0"/>
          </a:p>
          <a:p>
            <a:pPr indent="0">
              <a:buNone/>
            </a:pPr>
            <a:r>
              <a:rPr lang="es-ES" b="1" dirty="0" smtClean="0">
                <a:solidFill>
                  <a:srgbClr val="C00000"/>
                </a:solidFill>
              </a:rPr>
              <a:t>	</a:t>
            </a:r>
            <a:r>
              <a:rPr lang="es-ES" b="1" dirty="0" smtClean="0">
                <a:solidFill>
                  <a:srgbClr val="1003BD"/>
                </a:solidFill>
              </a:rPr>
              <a:t>RESPUESTA: Buscar sanidad y consejería</a:t>
            </a:r>
            <a:endParaRPr lang="es-ES" b="1" dirty="0">
              <a:solidFill>
                <a:srgbClr val="1003B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3577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Salmo 27</a:t>
            </a:r>
            <a:endParaRPr lang="es-ES" dirty="0"/>
          </a:p>
        </p:txBody>
      </p:sp>
      <p:pic>
        <p:nvPicPr>
          <p:cNvPr id="5" name="4 Imagen" descr="gruppe_geborgenhe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2357430"/>
            <a:ext cx="2695575" cy="3286125"/>
          </a:xfrm>
          <a:prstGeom prst="rect">
            <a:avLst/>
          </a:prstGeom>
        </p:spPr>
      </p:pic>
      <p:pic>
        <p:nvPicPr>
          <p:cNvPr id="6" name="5 Imagen" descr="die-angst-vor-der-angs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2786058"/>
            <a:ext cx="3762375" cy="24765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 costura">
  <a:themeElements>
    <a:clrScheme name="Alta 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lta costur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534</TotalTime>
  <Words>417</Words>
  <Application>Microsoft Office PowerPoint</Application>
  <PresentationFormat>Presentación en pantalla (4:3)</PresentationFormat>
  <Paragraphs>61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Alta costura</vt:lpstr>
      <vt:lpstr>Diapositiva 1</vt:lpstr>
      <vt:lpstr>a. LA CARA DEL TEMOR Y SUS CONSECUENCIAS  Tormenta de ideas:</vt:lpstr>
      <vt:lpstr>Ejemplos en la biblia</vt:lpstr>
      <vt:lpstr>Tormenta de ideas:</vt:lpstr>
      <vt:lpstr>El efecto del temor  en nuestras relaciones personales</vt:lpstr>
      <vt:lpstr>El problema de fondo  La historia de Jacob</vt:lpstr>
      <vt:lpstr>Reflexión personal:</vt:lpstr>
      <vt:lpstr>b. La salida del temor  Amor sin temor(1 Juan 3 – 4)</vt:lpstr>
      <vt:lpstr>Tener claro quiénes somos y quién es dios</vt:lpstr>
      <vt:lpstr>Por lo tanto dios nos llama a:</vt:lpstr>
      <vt:lpstr>Reflexión personal 1 P.1:22-25</vt:lpstr>
      <vt:lpstr>     Ejemplos bíblicos:</vt:lpstr>
      <vt:lpstr>C.  PASOS PRÁCTICOS  pasos hacia la superación de nuestros temores:</vt:lpstr>
      <vt:lpstr>Posibles obstáculos:</vt:lpstr>
      <vt:lpstr>Salmo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</dc:creator>
  <cp:lastModifiedBy>dani</cp:lastModifiedBy>
  <cp:revision>32</cp:revision>
  <dcterms:created xsi:type="dcterms:W3CDTF">2015-10-22T16:50:56Z</dcterms:created>
  <dcterms:modified xsi:type="dcterms:W3CDTF">2015-11-12T11:06:54Z</dcterms:modified>
</cp:coreProperties>
</file>