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8" r:id="rId26"/>
    <p:sldId id="289" r:id="rId27"/>
    <p:sldId id="290" r:id="rId28"/>
    <p:sldId id="285" r:id="rId29"/>
    <p:sldId id="286" r:id="rId30"/>
    <p:sldId id="287" r:id="rId31"/>
    <p:sldId id="262" r:id="rId32"/>
    <p:sldId id="263" r:id="rId33"/>
    <p:sldId id="264" r:id="rId34"/>
    <p:sldId id="265" r:id="rId35"/>
    <p:sldId id="266" r:id="rId3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8" name="27 Marcador de fecha"/>
          <p:cNvSpPr>
            <a:spLocks noGrp="1"/>
          </p:cNvSpPr>
          <p:nvPr>
            <p:ph type="dt" sz="half" idx="10"/>
          </p:nvPr>
        </p:nvSpPr>
        <p:spPr/>
        <p:txBody>
          <a:bodyPr/>
          <a:lstStyle>
            <a:extLst/>
          </a:lstStyle>
          <a:p>
            <a:fld id="{C7D04E67-6DF5-494D-BC8C-5B9FC40170C4}" type="datetimeFigureOut">
              <a:rPr lang="es-ES" smtClean="0"/>
              <a:pPr/>
              <a:t>28/04/2017</a:t>
            </a:fld>
            <a:endParaRPr lang="es-ES"/>
          </a:p>
        </p:txBody>
      </p:sp>
      <p:sp>
        <p:nvSpPr>
          <p:cNvPr id="17" name="16 Marcador de pie de página"/>
          <p:cNvSpPr>
            <a:spLocks noGrp="1"/>
          </p:cNvSpPr>
          <p:nvPr>
            <p:ph type="ftr" sz="quarter" idx="11"/>
          </p:nvPr>
        </p:nvSpPr>
        <p:spPr/>
        <p:txBody>
          <a:bodyPr/>
          <a:lstStyle>
            <a:extLst/>
          </a:lstStyle>
          <a:p>
            <a:endParaRPr lang="es-ES"/>
          </a:p>
        </p:txBody>
      </p:sp>
      <p:sp>
        <p:nvSpPr>
          <p:cNvPr id="29" name="28 Marcador de número de diapositiva"/>
          <p:cNvSpPr>
            <a:spLocks noGrp="1"/>
          </p:cNvSpPr>
          <p:nvPr>
            <p:ph type="sldNum" sz="quarter" idx="12"/>
          </p:nvPr>
        </p:nvSpPr>
        <p:spPr/>
        <p:txBody>
          <a:bodyPr/>
          <a:lstStyle>
            <a:extLst/>
          </a:lstStyle>
          <a:p>
            <a:fld id="{FD1A4D70-823E-4068-84BD-9B90171B318B}" type="slidenum">
              <a:rPr lang="es-ES" smtClean="0"/>
              <a:pPr/>
              <a:t>‹Nº›</a:t>
            </a:fld>
            <a:endParaRPr lang="es-ES"/>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7D04E67-6DF5-494D-BC8C-5B9FC40170C4}" type="datetimeFigureOut">
              <a:rPr lang="es-ES" smtClean="0"/>
              <a:pPr/>
              <a:t>28/04/2017</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D1A4D70-823E-4068-84BD-9B90171B318B}"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7D04E67-6DF5-494D-BC8C-5B9FC40170C4}" type="datetimeFigureOut">
              <a:rPr lang="es-ES" smtClean="0"/>
              <a:pPr/>
              <a:t>28/04/2017</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D1A4D70-823E-4068-84BD-9B90171B318B}"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7D04E67-6DF5-494D-BC8C-5B9FC40170C4}" type="datetimeFigureOut">
              <a:rPr lang="es-ES" smtClean="0"/>
              <a:pPr/>
              <a:t>28/04/2017</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D1A4D70-823E-4068-84BD-9B90171B318B}"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C7D04E67-6DF5-494D-BC8C-5B9FC40170C4}" type="datetimeFigureOut">
              <a:rPr lang="es-ES" smtClean="0"/>
              <a:pPr/>
              <a:t>28/04/2017</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D1A4D70-823E-4068-84BD-9B90171B318B}" type="slidenum">
              <a:rPr lang="es-ES" smtClean="0"/>
              <a:pPr/>
              <a:t>‹Nº›</a:t>
            </a:fld>
            <a:endParaRPr lang="es-ES"/>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s-ES" smtClean="0"/>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7D04E67-6DF5-494D-BC8C-5B9FC40170C4}" type="datetimeFigureOut">
              <a:rPr lang="es-ES" smtClean="0"/>
              <a:pPr/>
              <a:t>28/04/2017</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FD1A4D70-823E-4068-84BD-9B90171B318B}"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504824" y="512064"/>
            <a:ext cx="7772400" cy="914400"/>
          </a:xfrm>
        </p:spPr>
        <p:txBody>
          <a:bodyPr anchor="t"/>
          <a:lstStyle>
            <a:lvl1pPr>
              <a:defRPr sz="400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C7D04E67-6DF5-494D-BC8C-5B9FC40170C4}" type="datetimeFigureOut">
              <a:rPr lang="es-ES" smtClean="0"/>
              <a:pPr/>
              <a:t>28/04/2017</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FD1A4D70-823E-4068-84BD-9B90171B318B}" type="slidenum">
              <a:rPr lang="es-ES" smtClean="0"/>
              <a:pPr/>
              <a:t>‹Nº›</a:t>
            </a:fld>
            <a:endParaRPr lang="es-ES"/>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C7D04E67-6DF5-494D-BC8C-5B9FC40170C4}" type="datetimeFigureOut">
              <a:rPr lang="es-ES" smtClean="0"/>
              <a:pPr/>
              <a:t>28/04/2017</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FD1A4D70-823E-4068-84BD-9B90171B318B}"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C7D04E67-6DF5-494D-BC8C-5B9FC40170C4}" type="datetimeFigureOut">
              <a:rPr lang="es-ES" smtClean="0"/>
              <a:pPr/>
              <a:t>28/04/2017</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FD1A4D70-823E-4068-84BD-9B90171B318B}"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7D04E67-6DF5-494D-BC8C-5B9FC40170C4}" type="datetimeFigureOut">
              <a:rPr lang="es-ES" smtClean="0"/>
              <a:pPr/>
              <a:t>28/04/2017</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FD1A4D70-823E-4068-84BD-9B90171B318B}"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p:spPr>
        <p:txBody>
          <a:bodyPr/>
          <a:lstStyle>
            <a:extLst/>
          </a:lstStyle>
          <a:p>
            <a:fld id="{C7D04E67-6DF5-494D-BC8C-5B9FC40170C4}" type="datetimeFigureOut">
              <a:rPr lang="es-ES" smtClean="0"/>
              <a:pPr/>
              <a:t>28/04/2017</a:t>
            </a:fld>
            <a:endParaRPr lang="es-ES"/>
          </a:p>
        </p:txBody>
      </p:sp>
      <p:sp>
        <p:nvSpPr>
          <p:cNvPr id="6" name="5 Marcador de pie de página"/>
          <p:cNvSpPr>
            <a:spLocks noGrp="1"/>
          </p:cNvSpPr>
          <p:nvPr>
            <p:ph type="ftr" sz="quarter" idx="11"/>
          </p:nvPr>
        </p:nvSpPr>
        <p:spPr>
          <a:xfrm>
            <a:off x="914400" y="55499"/>
            <a:ext cx="5562600" cy="365125"/>
          </a:xfrm>
        </p:spPr>
        <p:txBody>
          <a:bodyPr/>
          <a:lstStyle>
            <a:extLst/>
          </a:lstStyle>
          <a:p>
            <a:endParaRPr lang="es-ES"/>
          </a:p>
        </p:txBody>
      </p:sp>
      <p:sp>
        <p:nvSpPr>
          <p:cNvPr id="7" name="6 Marcador de número de diapositiva"/>
          <p:cNvSpPr>
            <a:spLocks noGrp="1"/>
          </p:cNvSpPr>
          <p:nvPr>
            <p:ph type="sldNum" sz="quarter" idx="12"/>
          </p:nvPr>
        </p:nvSpPr>
        <p:spPr>
          <a:xfrm>
            <a:off x="8610600" y="55499"/>
            <a:ext cx="457200" cy="365125"/>
          </a:xfrm>
        </p:spPr>
        <p:txBody>
          <a:bodyPr/>
          <a:lstStyle>
            <a:extLst/>
          </a:lstStyle>
          <a:p>
            <a:fld id="{FD1A4D70-823E-4068-84BD-9B90171B318B}"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C7D04E67-6DF5-494D-BC8C-5B9FC40170C4}" type="datetimeFigureOut">
              <a:rPr lang="es-ES" smtClean="0"/>
              <a:pPr/>
              <a:t>28/04/2017</a:t>
            </a:fld>
            <a:endParaRPr lang="es-ES"/>
          </a:p>
        </p:txBody>
      </p:sp>
      <p:sp>
        <p:nvSpPr>
          <p:cNvPr id="3" name="2 Marcador de pie de página"/>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s-ES"/>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FD1A4D70-823E-4068-84BD-9B90171B318B}"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285861"/>
            <a:ext cx="7772400" cy="2314590"/>
          </a:xfrm>
        </p:spPr>
        <p:txBody>
          <a:bodyPr>
            <a:noAutofit/>
          </a:bodyPr>
          <a:lstStyle/>
          <a:p>
            <a:r>
              <a:rPr lang="es-ES" sz="7200" dirty="0" smtClean="0"/>
              <a:t>Jesús </a:t>
            </a:r>
            <a:br>
              <a:rPr lang="es-ES" sz="7200" dirty="0" smtClean="0"/>
            </a:br>
            <a:r>
              <a:rPr lang="es-ES" sz="5400" dirty="0" smtClean="0"/>
              <a:t>y el abuso espiritual</a:t>
            </a:r>
            <a:endParaRPr lang="es-ES" sz="5400" dirty="0"/>
          </a:p>
        </p:txBody>
      </p:sp>
      <p:sp>
        <p:nvSpPr>
          <p:cNvPr id="3" name="2 Subtítulo"/>
          <p:cNvSpPr>
            <a:spLocks noGrp="1"/>
          </p:cNvSpPr>
          <p:nvPr>
            <p:ph type="subTitle" idx="1"/>
          </p:nvPr>
        </p:nvSpPr>
        <p:spPr>
          <a:xfrm>
            <a:off x="914400" y="4286256"/>
            <a:ext cx="7772400" cy="1500198"/>
          </a:xfrm>
        </p:spPr>
        <p:txBody>
          <a:bodyPr>
            <a:normAutofit/>
          </a:bodyPr>
          <a:lstStyle/>
          <a:p>
            <a:r>
              <a:rPr lang="es-ES" sz="2800" dirty="0" smtClean="0"/>
              <a:t>Inspirado en el capítulo 5 </a:t>
            </a:r>
          </a:p>
          <a:p>
            <a:r>
              <a:rPr lang="es-ES" sz="2800" dirty="0" smtClean="0"/>
              <a:t>del libro de A. </a:t>
            </a:r>
            <a:r>
              <a:rPr lang="es-ES" sz="2800" dirty="0" err="1" smtClean="0"/>
              <a:t>Kuen</a:t>
            </a:r>
            <a:r>
              <a:rPr lang="es-ES" sz="2800" dirty="0" smtClean="0"/>
              <a:t> “El responsable”</a:t>
            </a:r>
            <a:endParaRPr lang="es-E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Te puedes imaginar Jesús diciendo…</a:t>
            </a:r>
            <a:endParaRPr lang="es-ES" dirty="0"/>
          </a:p>
        </p:txBody>
      </p:sp>
      <p:sp>
        <p:nvSpPr>
          <p:cNvPr id="3" name="2 Marcador de contenido"/>
          <p:cNvSpPr>
            <a:spLocks noGrp="1"/>
          </p:cNvSpPr>
          <p:nvPr>
            <p:ph idx="1"/>
          </p:nvPr>
        </p:nvSpPr>
        <p:spPr/>
        <p:txBody>
          <a:bodyPr/>
          <a:lstStyle/>
          <a:p>
            <a:r>
              <a:rPr lang="es-ES" dirty="0" smtClean="0"/>
              <a:t>“En verdad, en verdad os digo, lo importante es </a:t>
            </a:r>
            <a:r>
              <a:rPr lang="es-ES" b="1" dirty="0" smtClean="0"/>
              <a:t>la imagen</a:t>
            </a:r>
            <a:r>
              <a:rPr lang="es-ES" dirty="0" smtClean="0"/>
              <a:t>. No os dije que debéis ante todo </a:t>
            </a:r>
            <a:r>
              <a:rPr lang="es-ES" u="sng" dirty="0" smtClean="0"/>
              <a:t>impresionar</a:t>
            </a:r>
            <a:r>
              <a:rPr lang="es-ES" dirty="0" smtClean="0"/>
              <a:t> a la gente. Olvidéis lo que os dije de llevar sólo una túnica. Os lo ruego, llevéis </a:t>
            </a:r>
            <a:r>
              <a:rPr lang="es-ES" b="1" u="sng" dirty="0" smtClean="0"/>
              <a:t>dos</a:t>
            </a:r>
            <a:r>
              <a:rPr lang="es-ES" dirty="0" smtClean="0"/>
              <a:t> por si se os ve en público. Y ¡asegurados de </a:t>
            </a:r>
            <a:r>
              <a:rPr lang="es-ES" b="1" dirty="0" smtClean="0"/>
              <a:t>no oler nunca a pescado</a:t>
            </a:r>
            <a:r>
              <a:rPr lang="es-ES" dirty="0" smtClean="0"/>
              <a:t>!” ¿Creemos que la manera con la que nos sentamos puede producir un cortocircuito impidiendo el poder de Dios de manifestarse?</a:t>
            </a:r>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Las verdaderas preguntas</a:t>
            </a:r>
            <a:endParaRPr lang="es-ES" dirty="0"/>
          </a:p>
        </p:txBody>
      </p:sp>
      <p:sp>
        <p:nvSpPr>
          <p:cNvPr id="3" name="2 Marcador de contenido"/>
          <p:cNvSpPr>
            <a:spLocks noGrp="1"/>
          </p:cNvSpPr>
          <p:nvPr>
            <p:ph idx="1"/>
          </p:nvPr>
        </p:nvSpPr>
        <p:spPr/>
        <p:txBody>
          <a:bodyPr/>
          <a:lstStyle/>
          <a:p>
            <a:r>
              <a:rPr lang="es-ES" dirty="0" smtClean="0"/>
              <a:t>“Mi apariencia es lo suficientemente cuidada, mi voz tiene el timbre adecuado?   O</a:t>
            </a:r>
          </a:p>
          <a:p>
            <a:pPr>
              <a:buNone/>
            </a:pPr>
            <a:endParaRPr lang="es-ES" dirty="0" smtClean="0"/>
          </a:p>
          <a:p>
            <a:r>
              <a:rPr lang="es-ES" dirty="0" smtClean="0"/>
              <a:t>“Tengo un mensaje de Dios a comunicar a los hermanos? / ¿Hay fuego ardiendo en mí? /¿La fuerza y la realidad de la gracia y la vida del Espíritu corren por mis venas? </a:t>
            </a:r>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1130986"/>
          </a:xfrm>
        </p:spPr>
        <p:txBody>
          <a:bodyPr>
            <a:normAutofit fontScale="90000"/>
          </a:bodyPr>
          <a:lstStyle/>
          <a:p>
            <a:r>
              <a:rPr lang="es-ES" dirty="0" smtClean="0"/>
              <a:t>Parecer espiritual sin serlo</a:t>
            </a:r>
            <a:br>
              <a:rPr lang="es-ES" dirty="0" smtClean="0"/>
            </a:br>
            <a:r>
              <a:rPr lang="es-ES" dirty="0" smtClean="0"/>
              <a:t>el </a:t>
            </a:r>
            <a:r>
              <a:rPr lang="es-ES" b="1" dirty="0" smtClean="0"/>
              <a:t>teatro</a:t>
            </a:r>
            <a:r>
              <a:rPr lang="es-ES" dirty="0" smtClean="0"/>
              <a:t> espiritual</a:t>
            </a:r>
            <a:endParaRPr lang="es-ES" dirty="0"/>
          </a:p>
        </p:txBody>
      </p:sp>
      <p:sp>
        <p:nvSpPr>
          <p:cNvPr id="3" name="2 Marcador de contenido"/>
          <p:cNvSpPr>
            <a:spLocks noGrp="1"/>
          </p:cNvSpPr>
          <p:nvPr>
            <p:ph idx="1"/>
          </p:nvPr>
        </p:nvSpPr>
        <p:spPr>
          <a:xfrm>
            <a:off x="914400" y="2143116"/>
            <a:ext cx="7772400" cy="4572032"/>
          </a:xfrm>
        </p:spPr>
        <p:txBody>
          <a:bodyPr/>
          <a:lstStyle/>
          <a:p>
            <a:r>
              <a:rPr lang="es-ES" dirty="0" smtClean="0"/>
              <a:t>Pablo describe los falsos líderes espirituales:</a:t>
            </a:r>
          </a:p>
          <a:p>
            <a:pPr>
              <a:buNone/>
            </a:pPr>
            <a:r>
              <a:rPr lang="es-ES" dirty="0" smtClean="0"/>
              <a:t>“Todos los que quieren </a:t>
            </a:r>
            <a:r>
              <a:rPr lang="es-ES" b="1" dirty="0" smtClean="0"/>
              <a:t>agradar en la carne</a:t>
            </a:r>
            <a:r>
              <a:rPr lang="es-ES" dirty="0" smtClean="0"/>
              <a:t>.” (</a:t>
            </a:r>
            <a:r>
              <a:rPr lang="es-ES" sz="2800" b="1" dirty="0" smtClean="0"/>
              <a:t>Gálatas 6.12</a:t>
            </a:r>
            <a:r>
              <a:rPr lang="es-ES" dirty="0" smtClean="0"/>
              <a:t>). Su espiritualidad se basaba fundamentalmente en las </a:t>
            </a:r>
            <a:r>
              <a:rPr lang="es-ES" b="1" dirty="0" smtClean="0"/>
              <a:t>apariencias</a:t>
            </a:r>
            <a:r>
              <a:rPr lang="es-ES" dirty="0" smtClean="0"/>
              <a:t>. Lo principal: tener </a:t>
            </a:r>
            <a:r>
              <a:rPr lang="es-ES" u="sng" dirty="0" smtClean="0"/>
              <a:t>un aire espiritual</a:t>
            </a:r>
            <a:r>
              <a:rPr lang="es-ES" dirty="0" smtClean="0"/>
              <a:t>, es más importante que serlo de verdad. Parecer feliz, </a:t>
            </a:r>
            <a:r>
              <a:rPr lang="es-ES" b="1" dirty="0" smtClean="0"/>
              <a:t>parecer</a:t>
            </a:r>
            <a:r>
              <a:rPr lang="es-ES" dirty="0" smtClean="0"/>
              <a:t> tener un matrimonio feliz, es más importante que tenerlo.</a:t>
            </a:r>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Hipótesis: </a:t>
            </a:r>
            <a:r>
              <a:rPr lang="es-ES" sz="4000" dirty="0" smtClean="0"/>
              <a:t>soy pastor y </a:t>
            </a:r>
            <a:br>
              <a:rPr lang="es-ES" sz="4000" dirty="0" smtClean="0"/>
            </a:br>
            <a:r>
              <a:rPr lang="es-ES" sz="4000" dirty="0" smtClean="0"/>
              <a:t>mi matrimonio no va bien</a:t>
            </a:r>
            <a:endParaRPr lang="es-ES" sz="4000" dirty="0"/>
          </a:p>
        </p:txBody>
      </p:sp>
      <p:sp>
        <p:nvSpPr>
          <p:cNvPr id="3" name="2 Marcador de contenido"/>
          <p:cNvSpPr>
            <a:spLocks noGrp="1"/>
          </p:cNvSpPr>
          <p:nvPr>
            <p:ph idx="1"/>
          </p:nvPr>
        </p:nvSpPr>
        <p:spPr/>
        <p:txBody>
          <a:bodyPr>
            <a:normAutofit fontScale="85000" lnSpcReduction="20000"/>
          </a:bodyPr>
          <a:lstStyle/>
          <a:p>
            <a:endParaRPr lang="es-ES" dirty="0" smtClean="0"/>
          </a:p>
          <a:p>
            <a:r>
              <a:rPr lang="es-ES" dirty="0" smtClean="0"/>
              <a:t>Estoy insatisfecho con mi relación conyugal y con mi relación con Dios que se ha secado desde hace varios meses. Si en la iglesia, mi “lugar de trabajo”, “</a:t>
            </a:r>
            <a:r>
              <a:rPr lang="es-ES" b="1" dirty="0" smtClean="0"/>
              <a:t>lo importante es la imagen</a:t>
            </a:r>
            <a:r>
              <a:rPr lang="es-ES" dirty="0" smtClean="0"/>
              <a:t>”, me es </a:t>
            </a:r>
            <a:r>
              <a:rPr lang="es-ES" u="sng" dirty="0" smtClean="0"/>
              <a:t>imposible desvelar la realidad</a:t>
            </a:r>
            <a:r>
              <a:rPr lang="es-ES" dirty="0" smtClean="0"/>
              <a:t>: esto afectaría las </a:t>
            </a:r>
            <a:r>
              <a:rPr lang="es-ES" b="1" dirty="0" smtClean="0"/>
              <a:t>apariencias</a:t>
            </a:r>
            <a:r>
              <a:rPr lang="es-ES" dirty="0" smtClean="0"/>
              <a:t>. Entonces </a:t>
            </a:r>
            <a:r>
              <a:rPr lang="es-ES" b="1" u="sng" dirty="0" smtClean="0">
                <a:effectLst>
                  <a:outerShdw blurRad="38100" dist="38100" dir="2700000" algn="tl">
                    <a:srgbClr val="000000">
                      <a:alpha val="43137"/>
                    </a:srgbClr>
                  </a:outerShdw>
                </a:effectLst>
              </a:rPr>
              <a:t>finjo</a:t>
            </a:r>
            <a:r>
              <a:rPr lang="es-ES" dirty="0" smtClean="0"/>
              <a:t>. Mi esposa y yo entramos en la iglesia dándonos la mano, ambos con una </a:t>
            </a:r>
            <a:r>
              <a:rPr lang="es-ES" b="1" dirty="0" smtClean="0"/>
              <a:t>sonrisa sintética </a:t>
            </a:r>
            <a:r>
              <a:rPr lang="es-ES" dirty="0" smtClean="0"/>
              <a:t>y cantando con ganas, aun cuando la letra ya tiene bien poco significado para nosotros. En el fondo sabemos que nada funciona, pero la idea de confesar esta realidad nos aterra. Toda estas personas que nos rodean son felices. </a:t>
            </a:r>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214290"/>
            <a:ext cx="8115328" cy="1212174"/>
          </a:xfrm>
        </p:spPr>
        <p:txBody>
          <a:bodyPr>
            <a:normAutofit fontScale="90000"/>
          </a:bodyPr>
          <a:lstStyle/>
          <a:p>
            <a:r>
              <a:rPr lang="es-ES" dirty="0" smtClean="0"/>
              <a:t>Escogimos jugar un papel </a:t>
            </a:r>
            <a:r>
              <a:rPr lang="es-ES" b="1" dirty="0" smtClean="0"/>
              <a:t>teatral</a:t>
            </a:r>
            <a:r>
              <a:rPr lang="es-ES" dirty="0" smtClean="0"/>
              <a:t/>
            </a:r>
            <a:br>
              <a:rPr lang="es-ES" dirty="0" smtClean="0"/>
            </a:br>
            <a:r>
              <a:rPr lang="es-ES" dirty="0" smtClean="0"/>
              <a:t>caímos en una trampa</a:t>
            </a:r>
            <a:endParaRPr lang="es-ES" dirty="0"/>
          </a:p>
        </p:txBody>
      </p:sp>
      <p:sp>
        <p:nvSpPr>
          <p:cNvPr id="3" name="2 Marcador de contenido"/>
          <p:cNvSpPr>
            <a:spLocks noGrp="1"/>
          </p:cNvSpPr>
          <p:nvPr>
            <p:ph idx="1"/>
          </p:nvPr>
        </p:nvSpPr>
        <p:spPr/>
        <p:txBody>
          <a:bodyPr>
            <a:normAutofit lnSpcReduction="10000"/>
          </a:bodyPr>
          <a:lstStyle/>
          <a:p>
            <a:pPr algn="ctr">
              <a:buNone/>
            </a:pPr>
            <a:r>
              <a:rPr lang="es-ES" dirty="0" smtClean="0"/>
              <a:t>PRESENTAMOS UNA IMAGEN FALSA </a:t>
            </a:r>
          </a:p>
          <a:p>
            <a:pPr algn="ctr">
              <a:buNone/>
            </a:pPr>
            <a:r>
              <a:rPr lang="es-ES" dirty="0" smtClean="0"/>
              <a:t>y la llamamos vida abundante</a:t>
            </a:r>
          </a:p>
          <a:p>
            <a:r>
              <a:rPr lang="es-ES" b="1" u="sng" dirty="0" smtClean="0"/>
              <a:t>Consecuencias</a:t>
            </a:r>
            <a:r>
              <a:rPr lang="es-ES" dirty="0" smtClean="0"/>
              <a:t>: no se podrán resolver nuestros problemas. Mientras nos escondemos, Dios no puede alcanzarnos con su gracia y sanarnos, porque cuando </a:t>
            </a:r>
            <a:r>
              <a:rPr lang="es-ES" b="1" dirty="0" smtClean="0"/>
              <a:t>es la imagen que cuenta </a:t>
            </a:r>
            <a:r>
              <a:rPr lang="es-ES" dirty="0" smtClean="0"/>
              <a:t>ante todo y cuando son </a:t>
            </a:r>
            <a:r>
              <a:rPr lang="es-ES" b="1" dirty="0" smtClean="0"/>
              <a:t>las apariencias que dominan, </a:t>
            </a:r>
            <a:r>
              <a:rPr lang="es-ES" dirty="0" smtClean="0"/>
              <a:t>caímos en una </a:t>
            </a:r>
            <a:r>
              <a:rPr lang="es-ES" b="1" dirty="0" smtClean="0"/>
              <a:t>trampa</a:t>
            </a:r>
            <a:r>
              <a:rPr lang="es-ES" dirty="0" smtClean="0"/>
              <a:t> peligrosísima, porque la </a:t>
            </a:r>
            <a:r>
              <a:rPr lang="es-ES" u="sng" dirty="0" smtClean="0"/>
              <a:t>etapa siguiente </a:t>
            </a:r>
            <a:r>
              <a:rPr lang="es-ES" dirty="0" smtClean="0"/>
              <a:t>será el </a:t>
            </a:r>
            <a:r>
              <a:rPr lang="es-ES" b="1" u="sng" dirty="0" smtClean="0"/>
              <a:t>abuso espiritual</a:t>
            </a:r>
            <a:r>
              <a:rPr lang="es-ES" dirty="0" smtClean="0"/>
              <a:t>.</a:t>
            </a:r>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85786" y="512064"/>
            <a:ext cx="8001056" cy="914400"/>
          </a:xfrm>
        </p:spPr>
        <p:txBody>
          <a:bodyPr>
            <a:normAutofit fontScale="90000"/>
          </a:bodyPr>
          <a:lstStyle/>
          <a:p>
            <a:r>
              <a:rPr lang="es-ES" dirty="0" smtClean="0"/>
              <a:t>etapa siguiente: </a:t>
            </a:r>
            <a:br>
              <a:rPr lang="es-ES" dirty="0" smtClean="0"/>
            </a:br>
            <a:r>
              <a:rPr lang="es-ES" dirty="0" smtClean="0"/>
              <a:t>el </a:t>
            </a:r>
            <a:r>
              <a:rPr lang="es-ES" b="1" u="sng" dirty="0" smtClean="0"/>
              <a:t>abuso espiritual</a:t>
            </a:r>
            <a:endParaRPr lang="es-ES" dirty="0"/>
          </a:p>
        </p:txBody>
      </p:sp>
      <p:sp>
        <p:nvSpPr>
          <p:cNvPr id="3" name="2 Marcador de contenido"/>
          <p:cNvSpPr>
            <a:spLocks noGrp="1"/>
          </p:cNvSpPr>
          <p:nvPr>
            <p:ph idx="1"/>
          </p:nvPr>
        </p:nvSpPr>
        <p:spPr/>
        <p:txBody>
          <a:bodyPr>
            <a:normAutofit/>
          </a:bodyPr>
          <a:lstStyle/>
          <a:p>
            <a:endParaRPr lang="es-ES" sz="4400" dirty="0" smtClean="0"/>
          </a:p>
          <a:p>
            <a:r>
              <a:rPr lang="es-ES" sz="4400" dirty="0" smtClean="0"/>
              <a:t>No podemos hacer otra cosa que exigir mucho de los demás (</a:t>
            </a:r>
            <a:r>
              <a:rPr lang="es-ES" sz="4000" i="1" dirty="0" smtClean="0"/>
              <a:t>legalismo</a:t>
            </a:r>
            <a:r>
              <a:rPr lang="es-ES" sz="4400" dirty="0" smtClean="0"/>
              <a:t>) porque nos esforzamos tanto (</a:t>
            </a:r>
            <a:r>
              <a:rPr lang="es-ES" sz="4000" i="1" dirty="0" smtClean="0"/>
              <a:t>en la carne</a:t>
            </a:r>
            <a:r>
              <a:rPr lang="es-ES" sz="4400" dirty="0" smtClean="0"/>
              <a:t>) nosotros mismos. </a:t>
            </a:r>
            <a:endParaRPr lang="es-ES" sz="4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285728"/>
            <a:ext cx="7772400" cy="1285884"/>
          </a:xfrm>
        </p:spPr>
        <p:txBody>
          <a:bodyPr>
            <a:normAutofit fontScale="90000"/>
          </a:bodyPr>
          <a:lstStyle/>
          <a:p>
            <a:r>
              <a:rPr lang="es-ES" u="sng" dirty="0" smtClean="0"/>
              <a:t>Apariencias</a:t>
            </a:r>
            <a:r>
              <a:rPr lang="es-ES" dirty="0" smtClean="0"/>
              <a:t>: </a:t>
            </a:r>
            <a:br>
              <a:rPr lang="es-ES" dirty="0" smtClean="0"/>
            </a:br>
            <a:r>
              <a:rPr lang="es-ES" dirty="0" smtClean="0"/>
              <a:t>lugar de honor para mí</a:t>
            </a:r>
            <a:endParaRPr lang="es-ES" dirty="0"/>
          </a:p>
        </p:txBody>
      </p:sp>
      <p:sp>
        <p:nvSpPr>
          <p:cNvPr id="3" name="2 Marcador de contenido"/>
          <p:cNvSpPr>
            <a:spLocks noGrp="1"/>
          </p:cNvSpPr>
          <p:nvPr>
            <p:ph idx="1"/>
          </p:nvPr>
        </p:nvSpPr>
        <p:spPr/>
        <p:txBody>
          <a:bodyPr>
            <a:normAutofit/>
          </a:bodyPr>
          <a:lstStyle/>
          <a:p>
            <a:r>
              <a:rPr lang="es-ES" dirty="0" smtClean="0"/>
              <a:t>“aman los </a:t>
            </a:r>
            <a:r>
              <a:rPr lang="es-ES" b="1" u="sng" dirty="0" smtClean="0"/>
              <a:t>primeros</a:t>
            </a:r>
            <a:r>
              <a:rPr lang="es-ES" dirty="0" smtClean="0"/>
              <a:t> asientos en las cenas, las </a:t>
            </a:r>
            <a:r>
              <a:rPr lang="es-ES" b="1" u="sng" dirty="0" smtClean="0"/>
              <a:t>primeras</a:t>
            </a:r>
            <a:r>
              <a:rPr lang="es-ES" dirty="0" smtClean="0"/>
              <a:t> sillas en las sinagogas”.</a:t>
            </a:r>
          </a:p>
          <a:p>
            <a:pPr>
              <a:buNone/>
            </a:pPr>
            <a:r>
              <a:rPr lang="es-ES" dirty="0" smtClean="0"/>
              <a:t>    Lo que hacen no es para Dios sino </a:t>
            </a:r>
            <a:r>
              <a:rPr lang="es-ES" b="1" u="sng" dirty="0" smtClean="0"/>
              <a:t>para ellos </a:t>
            </a:r>
            <a:r>
              <a:rPr lang="es-ES" b="1" dirty="0" smtClean="0"/>
              <a:t>mismos</a:t>
            </a:r>
            <a:r>
              <a:rPr lang="es-ES" dirty="0" smtClean="0"/>
              <a:t>, </a:t>
            </a:r>
            <a:r>
              <a:rPr lang="es-ES" u="sng" dirty="0" smtClean="0"/>
              <a:t>para ser honrados</a:t>
            </a:r>
            <a:r>
              <a:rPr lang="es-ES" dirty="0" smtClean="0"/>
              <a:t>. Cuando un líder espiritual abusivo no obtiene un lugar de honor o no es reconocido públicamente, hará todo lo que puede para que ningún otro pueda gozar de este privilegio. Le dominan los </a:t>
            </a:r>
            <a:r>
              <a:rPr lang="es-ES" b="1" dirty="0" smtClean="0"/>
              <a:t>celos</a:t>
            </a:r>
            <a:r>
              <a:rPr lang="es-ES" dirty="0" smtClean="0"/>
              <a:t> y la </a:t>
            </a:r>
            <a:r>
              <a:rPr lang="es-ES" b="1" dirty="0" smtClean="0"/>
              <a:t>competición</a:t>
            </a:r>
            <a:r>
              <a:rPr lang="es-ES" dirty="0" smtClean="0"/>
              <a:t>.</a:t>
            </a:r>
            <a:endParaRPr lang="es-E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1071546"/>
          </a:xfrm>
        </p:spPr>
        <p:txBody>
          <a:bodyPr/>
          <a:lstStyle/>
          <a:p>
            <a:r>
              <a:rPr lang="es-ES" dirty="0" smtClean="0"/>
              <a:t>Exigir los honores</a:t>
            </a:r>
            <a:endParaRPr lang="es-ES" dirty="0"/>
          </a:p>
        </p:txBody>
      </p:sp>
      <p:sp>
        <p:nvSpPr>
          <p:cNvPr id="3" name="2 Marcador de contenido"/>
          <p:cNvSpPr>
            <a:spLocks noGrp="1"/>
          </p:cNvSpPr>
          <p:nvPr>
            <p:ph idx="1"/>
          </p:nvPr>
        </p:nvSpPr>
        <p:spPr>
          <a:xfrm>
            <a:off x="214282" y="1285860"/>
            <a:ext cx="8715436" cy="5143536"/>
          </a:xfrm>
        </p:spPr>
        <p:txBody>
          <a:bodyPr>
            <a:normAutofit lnSpcReduction="10000"/>
          </a:bodyPr>
          <a:lstStyle/>
          <a:p>
            <a:r>
              <a:rPr lang="es-ES" dirty="0" smtClean="0"/>
              <a:t>Se reconoce un </a:t>
            </a:r>
            <a:r>
              <a:rPr lang="es-ES" u="sng" dirty="0" smtClean="0"/>
              <a:t>sistema religioso abusivo </a:t>
            </a:r>
            <a:r>
              <a:rPr lang="es-ES" dirty="0" smtClean="0"/>
              <a:t>cuando sus dirigentes </a:t>
            </a:r>
            <a:r>
              <a:rPr lang="es-ES" b="1" dirty="0" smtClean="0"/>
              <a:t>exigen los honores</a:t>
            </a:r>
            <a:r>
              <a:rPr lang="es-ES" dirty="0" smtClean="0"/>
              <a:t>. Cuánto más le falta seguridad a un dirigente, tanto más tendrán importancia los </a:t>
            </a:r>
            <a:r>
              <a:rPr lang="es-ES" b="1" dirty="0" smtClean="0"/>
              <a:t>títulos</a:t>
            </a:r>
            <a:r>
              <a:rPr lang="es-ES" dirty="0" smtClean="0"/>
              <a:t> para él. Estos fariseos poseían muy pocas cualidades reales. Todo lo que presentaban era una fachada. Una copa aparentemente limpia, pero </a:t>
            </a:r>
            <a:r>
              <a:rPr lang="es-ES" b="1" u="sng" dirty="0" smtClean="0"/>
              <a:t>vacía</a:t>
            </a:r>
            <a:r>
              <a:rPr lang="es-ES" dirty="0" smtClean="0"/>
              <a:t>. Era primordial que todos puedan </a:t>
            </a:r>
            <a:r>
              <a:rPr lang="es-ES" b="1" u="sng" dirty="0" smtClean="0"/>
              <a:t>constatar sus logros espirituales </a:t>
            </a:r>
            <a:r>
              <a:rPr lang="es-ES" dirty="0" smtClean="0"/>
              <a:t>(largas oraciones </a:t>
            </a:r>
            <a:r>
              <a:rPr lang="es-ES" sz="2600" dirty="0" smtClean="0"/>
              <a:t>-v.14- </a:t>
            </a:r>
            <a:r>
              <a:rPr lang="es-ES" dirty="0" smtClean="0"/>
              <a:t>voz en cuello y brazos levantados; trompetas cuando dan sus ofrendas) pues era su </a:t>
            </a:r>
            <a:r>
              <a:rPr lang="es-ES" b="1" dirty="0" smtClean="0">
                <a:effectLst>
                  <a:outerShdw blurRad="38100" dist="38100" dir="2700000" algn="tl">
                    <a:srgbClr val="000000">
                      <a:alpha val="43137"/>
                    </a:srgbClr>
                  </a:outerShdw>
                </a:effectLst>
              </a:rPr>
              <a:t>única fuente de estima personal </a:t>
            </a:r>
            <a:r>
              <a:rPr lang="es-ES" dirty="0" smtClean="0"/>
              <a:t>(“ya tienen su recompensa”)</a:t>
            </a:r>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0"/>
            <a:ext cx="7772400" cy="1785926"/>
          </a:xfrm>
        </p:spPr>
        <p:txBody>
          <a:bodyPr>
            <a:normAutofit fontScale="90000"/>
          </a:bodyPr>
          <a:lstStyle/>
          <a:p>
            <a:r>
              <a:rPr lang="es-ES" dirty="0" smtClean="0"/>
              <a:t>Los fariseos = la élite, exigían honores, títulos: </a:t>
            </a:r>
            <a:r>
              <a:rPr lang="es-ES" sz="4000" dirty="0" smtClean="0"/>
              <a:t>Rabí, maestro (</a:t>
            </a:r>
            <a:r>
              <a:rPr lang="es-ES" sz="4000" i="1" dirty="0" smtClean="0"/>
              <a:t>pastor, reverendo</a:t>
            </a:r>
            <a:r>
              <a:rPr lang="es-ES" sz="4000" dirty="0" smtClean="0"/>
              <a:t>)</a:t>
            </a:r>
            <a:endParaRPr lang="es-ES" sz="4000" dirty="0"/>
          </a:p>
        </p:txBody>
      </p:sp>
      <p:sp>
        <p:nvSpPr>
          <p:cNvPr id="3" name="2 Marcador de contenido"/>
          <p:cNvSpPr>
            <a:spLocks noGrp="1"/>
          </p:cNvSpPr>
          <p:nvPr>
            <p:ph idx="1"/>
          </p:nvPr>
        </p:nvSpPr>
        <p:spPr>
          <a:xfrm>
            <a:off x="914400" y="1928802"/>
            <a:ext cx="7772400" cy="4714908"/>
          </a:xfrm>
        </p:spPr>
        <p:txBody>
          <a:bodyPr>
            <a:normAutofit lnSpcReduction="10000"/>
          </a:bodyPr>
          <a:lstStyle/>
          <a:p>
            <a:r>
              <a:rPr lang="es-ES" dirty="0" smtClean="0"/>
              <a:t>“aman… las </a:t>
            </a:r>
            <a:r>
              <a:rPr lang="es-ES" b="1" dirty="0" smtClean="0"/>
              <a:t>salutaciones</a:t>
            </a:r>
            <a:r>
              <a:rPr lang="es-ES" dirty="0" smtClean="0"/>
              <a:t> en las plazas y que los hombres los llamen: </a:t>
            </a:r>
            <a:r>
              <a:rPr lang="es-ES" b="1" dirty="0" smtClean="0"/>
              <a:t>Rabí</a:t>
            </a:r>
            <a:r>
              <a:rPr lang="es-ES" dirty="0" smtClean="0"/>
              <a:t>, </a:t>
            </a:r>
            <a:r>
              <a:rPr lang="es-ES" b="1" dirty="0" smtClean="0"/>
              <a:t>Rabí</a:t>
            </a:r>
            <a:r>
              <a:rPr lang="es-ES" dirty="0" smtClean="0"/>
              <a:t>”.  Pero vosotros no pretendáis que os llamen “Rabí”, porque uno es vuestro Maestro, el Cristo, y todos vosotros </a:t>
            </a:r>
            <a:r>
              <a:rPr lang="es-ES" u="sng" dirty="0" smtClean="0"/>
              <a:t>sois hermanos </a:t>
            </a:r>
            <a:r>
              <a:rPr lang="es-ES" dirty="0" smtClean="0"/>
              <a:t>(</a:t>
            </a:r>
            <a:r>
              <a:rPr lang="es-ES" i="1" dirty="0" smtClean="0"/>
              <a:t>iguales en honor y privilegios espirituales</a:t>
            </a:r>
            <a:r>
              <a:rPr lang="es-ES" dirty="0" smtClean="0"/>
              <a:t>). Y no llaméis padre vuestro a nadie en la tierra; porque uno es vuestro Padre, el que está en los cielos. Ni seáis llamados maestros (</a:t>
            </a:r>
            <a:r>
              <a:rPr lang="es-ES" i="1" dirty="0" smtClean="0"/>
              <a:t>directores, preceptores, líderes, consejeros, </a:t>
            </a:r>
            <a:r>
              <a:rPr lang="es-ES" i="1" dirty="0" err="1" smtClean="0"/>
              <a:t>etc</a:t>
            </a:r>
            <a:r>
              <a:rPr lang="es-ES" dirty="0" smtClean="0"/>
              <a:t>); porque uno es vuestro Maestro (</a:t>
            </a:r>
            <a:r>
              <a:rPr lang="es-ES" i="1" dirty="0" smtClean="0"/>
              <a:t>Director, </a:t>
            </a:r>
            <a:r>
              <a:rPr lang="es-ES" i="1" dirty="0" err="1" smtClean="0"/>
              <a:t>etc</a:t>
            </a:r>
            <a:r>
              <a:rPr lang="es-ES" dirty="0" smtClean="0"/>
              <a:t>…).</a:t>
            </a:r>
            <a:endParaRPr lang="es-E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Siguen 2 versículos importantes</a:t>
            </a:r>
            <a:endParaRPr lang="es-ES" dirty="0"/>
          </a:p>
        </p:txBody>
      </p:sp>
      <p:sp>
        <p:nvSpPr>
          <p:cNvPr id="3" name="2 Marcador de contenido"/>
          <p:cNvSpPr>
            <a:spLocks noGrp="1"/>
          </p:cNvSpPr>
          <p:nvPr>
            <p:ph idx="1"/>
          </p:nvPr>
        </p:nvSpPr>
        <p:spPr/>
        <p:txBody>
          <a:bodyPr>
            <a:normAutofit/>
          </a:bodyPr>
          <a:lstStyle/>
          <a:p>
            <a:pPr algn="ctr">
              <a:buNone/>
            </a:pPr>
            <a:r>
              <a:rPr lang="es-ES" dirty="0" smtClean="0"/>
              <a:t>  </a:t>
            </a:r>
            <a:r>
              <a:rPr lang="es-ES" sz="4800" dirty="0" smtClean="0"/>
              <a:t>“El que es el mayor de vosotros, sea vuestro siervo </a:t>
            </a:r>
            <a:r>
              <a:rPr lang="es-ES" sz="4000" dirty="0" smtClean="0"/>
              <a:t>(</a:t>
            </a:r>
            <a:r>
              <a:rPr lang="es-ES" sz="4000" i="1" dirty="0" err="1" smtClean="0"/>
              <a:t>diakonos</a:t>
            </a:r>
            <a:r>
              <a:rPr lang="es-ES" sz="4000" dirty="0" smtClean="0"/>
              <a:t>)</a:t>
            </a:r>
            <a:r>
              <a:rPr lang="es-ES" sz="4800" dirty="0" smtClean="0"/>
              <a:t>. Porque el que se enaltece será humillado, y el que se humilla será enaltecido”.</a:t>
            </a:r>
            <a:endParaRPr lang="es-ES" sz="4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214290"/>
            <a:ext cx="7772400" cy="1285884"/>
          </a:xfrm>
        </p:spPr>
        <p:txBody>
          <a:bodyPr/>
          <a:lstStyle/>
          <a:p>
            <a:r>
              <a:rPr lang="es-ES" dirty="0" smtClean="0"/>
              <a:t>“Lo </a:t>
            </a:r>
            <a:r>
              <a:rPr lang="es-ES" dirty="0" smtClean="0"/>
              <a:t>que digo va a misa, ¿vale</a:t>
            </a:r>
            <a:r>
              <a:rPr lang="es-ES" dirty="0" smtClean="0"/>
              <a:t>?” (escriba o fariseo)</a:t>
            </a:r>
            <a:endParaRPr lang="es-ES" dirty="0"/>
          </a:p>
        </p:txBody>
      </p:sp>
      <p:sp>
        <p:nvSpPr>
          <p:cNvPr id="3" name="2 Marcador de contenido"/>
          <p:cNvSpPr>
            <a:spLocks noGrp="1"/>
          </p:cNvSpPr>
          <p:nvPr>
            <p:ph idx="1"/>
          </p:nvPr>
        </p:nvSpPr>
        <p:spPr/>
        <p:txBody>
          <a:bodyPr>
            <a:normAutofit lnSpcReduction="10000"/>
          </a:bodyPr>
          <a:lstStyle/>
          <a:p>
            <a:r>
              <a:rPr lang="es-ES" dirty="0" smtClean="0"/>
              <a:t>“Entonces habló Jesús a la gente y a sus discípulos, diciendo: `En la cátedra de Moisés se sientan los escribas y los fariseos´.”</a:t>
            </a:r>
          </a:p>
          <a:p>
            <a:endParaRPr lang="es-ES" dirty="0"/>
          </a:p>
          <a:p>
            <a:r>
              <a:rPr lang="es-ES" dirty="0" smtClean="0"/>
              <a:t>“la cátedra de Moisés” se refiere a su posición de autoridad. Ex-cátedra significa `ocupar la posición de autoridad para hablar´. Lo hicieron dos papas, para dos dogmas marianos (inmaculada concepción de María 1854; asunción de la virgen al cielo, 1950)</a:t>
            </a:r>
            <a:endParaRPr lang="es-E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3 fuentes</a:t>
            </a:r>
            <a:endParaRPr lang="es-ES" dirty="0"/>
          </a:p>
        </p:txBody>
      </p:sp>
      <p:sp>
        <p:nvSpPr>
          <p:cNvPr id="3" name="2 Marcador de contenido"/>
          <p:cNvSpPr>
            <a:spLocks noGrp="1"/>
          </p:cNvSpPr>
          <p:nvPr>
            <p:ph idx="1"/>
          </p:nvPr>
        </p:nvSpPr>
        <p:spPr>
          <a:xfrm>
            <a:off x="457200" y="1600200"/>
            <a:ext cx="8401080" cy="4525963"/>
          </a:xfrm>
        </p:spPr>
        <p:txBody>
          <a:bodyPr>
            <a:normAutofit fontScale="92500"/>
          </a:bodyPr>
          <a:lstStyle/>
          <a:p>
            <a:pPr marL="514350" indent="-514350">
              <a:buFont typeface="+mj-lt"/>
              <a:buAutoNum type="arabicPeriod"/>
            </a:pPr>
            <a:r>
              <a:rPr lang="es-ES" b="1" u="sng" dirty="0" smtClean="0">
                <a:effectLst>
                  <a:outerShdw blurRad="38100" dist="38100" dir="2700000" algn="tl">
                    <a:srgbClr val="000000">
                      <a:alpha val="43137"/>
                    </a:srgbClr>
                  </a:outerShdw>
                </a:effectLst>
              </a:rPr>
              <a:t>Rabí</a:t>
            </a:r>
            <a:r>
              <a:rPr lang="es-ES" dirty="0" smtClean="0"/>
              <a:t>: fuente de </a:t>
            </a:r>
            <a:r>
              <a:rPr lang="es-ES" b="1" dirty="0" smtClean="0"/>
              <a:t>conocimiento</a:t>
            </a:r>
          </a:p>
          <a:p>
            <a:pPr marL="514350" indent="-514350">
              <a:buFont typeface="+mj-lt"/>
              <a:buAutoNum type="arabicPeriod"/>
            </a:pPr>
            <a:r>
              <a:rPr lang="es-ES" b="1" u="sng" dirty="0" smtClean="0">
                <a:effectLst>
                  <a:outerShdw blurRad="38100" dist="38100" dir="2700000" algn="tl">
                    <a:srgbClr val="000000">
                      <a:alpha val="43137"/>
                    </a:srgbClr>
                  </a:outerShdw>
                </a:effectLst>
              </a:rPr>
              <a:t>Director</a:t>
            </a:r>
            <a:r>
              <a:rPr lang="es-ES" dirty="0" smtClean="0"/>
              <a:t>: fuente de </a:t>
            </a:r>
            <a:r>
              <a:rPr lang="es-ES" b="1" dirty="0" smtClean="0"/>
              <a:t>autoridad</a:t>
            </a:r>
            <a:r>
              <a:rPr lang="es-ES" dirty="0" smtClean="0"/>
              <a:t> y dirección</a:t>
            </a:r>
          </a:p>
          <a:p>
            <a:pPr marL="514350" indent="-514350">
              <a:buFont typeface="+mj-lt"/>
              <a:buAutoNum type="arabicPeriod"/>
            </a:pPr>
            <a:r>
              <a:rPr lang="es-ES" b="1" u="sng" dirty="0" smtClean="0">
                <a:effectLst>
                  <a:outerShdw blurRad="38100" dist="38100" dir="2700000" algn="tl">
                    <a:srgbClr val="000000">
                      <a:alpha val="43137"/>
                    </a:srgbClr>
                  </a:outerShdw>
                </a:effectLst>
              </a:rPr>
              <a:t>Padre</a:t>
            </a:r>
            <a:r>
              <a:rPr lang="es-ES" dirty="0" smtClean="0"/>
              <a:t>: fuente de </a:t>
            </a:r>
            <a:r>
              <a:rPr lang="es-ES" b="1" dirty="0" smtClean="0"/>
              <a:t>vida</a:t>
            </a:r>
          </a:p>
          <a:p>
            <a:pPr marL="514350" indent="-514350">
              <a:buNone/>
            </a:pPr>
            <a:endParaRPr lang="es-ES" b="1" dirty="0" smtClean="0"/>
          </a:p>
          <a:p>
            <a:pPr marL="514350" indent="-514350">
              <a:buNone/>
            </a:pPr>
            <a:r>
              <a:rPr lang="es-ES" b="1" dirty="0" smtClean="0"/>
              <a:t>      Es grave pretender ser nosotros una de estas fuentes. </a:t>
            </a:r>
            <a:r>
              <a:rPr lang="es-ES" b="1" u="sng" dirty="0" smtClean="0"/>
              <a:t>Los verdaderos pastores </a:t>
            </a:r>
            <a:r>
              <a:rPr lang="es-ES" b="1" dirty="0" smtClean="0"/>
              <a:t>conducen siempre </a:t>
            </a:r>
            <a:r>
              <a:rPr lang="es-ES" b="1" dirty="0" smtClean="0"/>
              <a:t>los demás a </a:t>
            </a:r>
            <a:r>
              <a:rPr lang="es-ES" b="1" dirty="0" smtClean="0"/>
              <a:t>dirigirse hacia Jesús, nuestra </a:t>
            </a:r>
            <a:r>
              <a:rPr lang="es-ES" b="1" u="sng" dirty="0" smtClean="0"/>
              <a:t>primera</a:t>
            </a:r>
            <a:r>
              <a:rPr lang="es-ES" b="1" dirty="0" smtClean="0"/>
              <a:t> y </a:t>
            </a:r>
            <a:r>
              <a:rPr lang="es-ES" b="1" u="sng" dirty="0" smtClean="0"/>
              <a:t>principal</a:t>
            </a:r>
            <a:r>
              <a:rPr lang="es-ES" b="1" dirty="0" smtClean="0"/>
              <a:t> </a:t>
            </a:r>
            <a:r>
              <a:rPr lang="es-ES" b="1" dirty="0" smtClean="0"/>
              <a:t> </a:t>
            </a:r>
            <a:r>
              <a:rPr lang="es-ES" b="1" u="sng" dirty="0" smtClean="0"/>
              <a:t>fuente</a:t>
            </a:r>
            <a:r>
              <a:rPr lang="es-ES" b="1" dirty="0" smtClean="0"/>
              <a:t> </a:t>
            </a:r>
            <a:r>
              <a:rPr lang="es-ES" b="1" dirty="0" smtClean="0"/>
              <a:t>de conocimiento, autoridad y vida… y </a:t>
            </a:r>
            <a:r>
              <a:rPr lang="es-ES" b="1" u="sng" dirty="0" smtClean="0"/>
              <a:t>no hacia ellos</a:t>
            </a:r>
            <a:r>
              <a:rPr lang="es-ES" b="1" dirty="0" smtClean="0"/>
              <a:t>.</a:t>
            </a:r>
            <a:endParaRPr lang="es-E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Religión cargante </a:t>
            </a:r>
            <a:r>
              <a:rPr lang="es-ES" sz="3600" dirty="0" smtClean="0"/>
              <a:t/>
            </a:r>
            <a:br>
              <a:rPr lang="es-ES" sz="3600" dirty="0" smtClean="0"/>
            </a:br>
            <a:r>
              <a:rPr lang="es-ES" sz="3600" dirty="0" smtClean="0"/>
              <a:t>una enorme presión</a:t>
            </a:r>
            <a:endParaRPr lang="es-ES" sz="3600" dirty="0"/>
          </a:p>
        </p:txBody>
      </p:sp>
      <p:sp>
        <p:nvSpPr>
          <p:cNvPr id="3" name="2 Marcador de contenido"/>
          <p:cNvSpPr>
            <a:spLocks noGrp="1"/>
          </p:cNvSpPr>
          <p:nvPr>
            <p:ph idx="1"/>
          </p:nvPr>
        </p:nvSpPr>
        <p:spPr/>
        <p:txBody>
          <a:bodyPr/>
          <a:lstStyle/>
          <a:p>
            <a:r>
              <a:rPr lang="es-ES" dirty="0" smtClean="0"/>
              <a:t>“</a:t>
            </a:r>
            <a:r>
              <a:rPr lang="es-ES" b="1" dirty="0" smtClean="0"/>
              <a:t>Atan cargas pesadas y difíciles de llevar</a:t>
            </a:r>
            <a:r>
              <a:rPr lang="es-ES" dirty="0" smtClean="0"/>
              <a:t>, y las ponen sobre los hombros de los hombres”…</a:t>
            </a:r>
          </a:p>
          <a:p>
            <a:r>
              <a:rPr lang="es-ES" dirty="0" smtClean="0"/>
              <a:t>Alusión a las mulas de carga. Se las cargaba hasta tal punto que no se veía ya el animal. Los responsables espirituales abusivos comparados a los propietarios de mulas vara en mano, </a:t>
            </a:r>
            <a:r>
              <a:rPr lang="es-ES" b="1" dirty="0" smtClean="0"/>
              <a:t>sobrecargando</a:t>
            </a:r>
            <a:r>
              <a:rPr lang="es-ES" dirty="0" smtClean="0"/>
              <a:t> las pobres bestias, </a:t>
            </a:r>
            <a:r>
              <a:rPr lang="es-ES" b="1" dirty="0" smtClean="0"/>
              <a:t>obligándolas</a:t>
            </a:r>
            <a:r>
              <a:rPr lang="es-ES" dirty="0" smtClean="0"/>
              <a:t> a caminar.</a:t>
            </a:r>
            <a:endParaRPr lang="es-E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Qué tipo de cargas?</a:t>
            </a:r>
            <a:endParaRPr lang="es-ES" dirty="0"/>
          </a:p>
        </p:txBody>
      </p:sp>
      <p:sp>
        <p:nvSpPr>
          <p:cNvPr id="3" name="2 Marcador de contenido"/>
          <p:cNvSpPr>
            <a:spLocks noGrp="1"/>
          </p:cNvSpPr>
          <p:nvPr>
            <p:ph idx="1"/>
          </p:nvPr>
        </p:nvSpPr>
        <p:spPr/>
        <p:txBody>
          <a:bodyPr/>
          <a:lstStyle/>
          <a:p>
            <a:r>
              <a:rPr lang="es-ES" dirty="0" smtClean="0"/>
              <a:t>La falsa culpabilidad (</a:t>
            </a:r>
            <a:r>
              <a:rPr lang="es-ES" i="1" dirty="0" smtClean="0"/>
              <a:t>manipulación</a:t>
            </a:r>
            <a:r>
              <a:rPr lang="es-ES" dirty="0" smtClean="0"/>
              <a:t>)</a:t>
            </a:r>
          </a:p>
          <a:p>
            <a:r>
              <a:rPr lang="es-ES" dirty="0" smtClean="0"/>
              <a:t>Las exigencias religiosas (</a:t>
            </a:r>
            <a:r>
              <a:rPr lang="es-ES" i="1" dirty="0" smtClean="0"/>
              <a:t>fuera </a:t>
            </a:r>
            <a:r>
              <a:rPr lang="es-ES" i="1" dirty="0" err="1" smtClean="0"/>
              <a:t>piercing</a:t>
            </a:r>
            <a:r>
              <a:rPr lang="es-ES" dirty="0" smtClean="0"/>
              <a:t>, </a:t>
            </a:r>
            <a:r>
              <a:rPr lang="es-ES" i="1" dirty="0" smtClean="0"/>
              <a:t>fiestas de cumplir, reuniones casi obligatorias</a:t>
            </a:r>
            <a:r>
              <a:rPr lang="es-ES" dirty="0" smtClean="0"/>
              <a:t>)</a:t>
            </a:r>
          </a:p>
          <a:p>
            <a:r>
              <a:rPr lang="es-ES" dirty="0" smtClean="0"/>
              <a:t>La obligación de ganar puntos</a:t>
            </a:r>
          </a:p>
          <a:p>
            <a:pPr>
              <a:buNone/>
            </a:pPr>
            <a:r>
              <a:rPr lang="es-ES" b="1" u="sng" dirty="0" smtClean="0"/>
              <a:t>CONSECUENCIAS</a:t>
            </a:r>
            <a:r>
              <a:rPr lang="es-ES" dirty="0" smtClean="0"/>
              <a:t>: </a:t>
            </a:r>
          </a:p>
          <a:p>
            <a:pPr>
              <a:buNone/>
            </a:pPr>
            <a:r>
              <a:rPr lang="es-ES" dirty="0" smtClean="0"/>
              <a:t>           Pérdida de nuestra </a:t>
            </a:r>
            <a:r>
              <a:rPr lang="es-ES" b="1" u="sng" dirty="0" smtClean="0">
                <a:effectLst>
                  <a:outerShdw blurRad="38100" dist="38100" dir="2700000" algn="tl">
                    <a:srgbClr val="000000">
                      <a:alpha val="43137"/>
                    </a:srgbClr>
                  </a:outerShdw>
                </a:effectLst>
              </a:rPr>
              <a:t>identidad en Cristo</a:t>
            </a:r>
            <a:endParaRPr lang="es-ES" b="1" u="sng" dirty="0">
              <a:effectLst>
                <a:outerShdw blurRad="38100" dist="38100" dir="2700000" algn="tl">
                  <a:srgbClr val="000000">
                    <a:alpha val="43137"/>
                  </a:srgbClr>
                </a:outerShdw>
              </a:effectLs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CONTRASTE: “</a:t>
            </a:r>
            <a:r>
              <a:rPr lang="es-ES" b="1" dirty="0" smtClean="0"/>
              <a:t>ligera mi carga</a:t>
            </a:r>
            <a:r>
              <a:rPr lang="es-ES" dirty="0" smtClean="0"/>
              <a:t>”</a:t>
            </a:r>
            <a:endParaRPr lang="es-ES" dirty="0"/>
          </a:p>
        </p:txBody>
      </p:sp>
      <p:sp>
        <p:nvSpPr>
          <p:cNvPr id="3" name="2 Marcador de contenido"/>
          <p:cNvSpPr>
            <a:spLocks noGrp="1"/>
          </p:cNvSpPr>
          <p:nvPr>
            <p:ph idx="1"/>
          </p:nvPr>
        </p:nvSpPr>
        <p:spPr/>
        <p:txBody>
          <a:bodyPr/>
          <a:lstStyle/>
          <a:p>
            <a:pPr algn="ctr">
              <a:buNone/>
            </a:pPr>
            <a:r>
              <a:rPr lang="es-ES" dirty="0" smtClean="0"/>
              <a:t>   </a:t>
            </a:r>
            <a:r>
              <a:rPr lang="es-ES" sz="4400" dirty="0" smtClean="0"/>
              <a:t>Un verdadero pastor </a:t>
            </a:r>
            <a:r>
              <a:rPr lang="es-ES" sz="4400" b="1" u="sng" dirty="0" smtClean="0">
                <a:effectLst>
                  <a:outerShdw blurRad="38100" dist="38100" dir="2700000" algn="tl">
                    <a:srgbClr val="000000">
                      <a:alpha val="43137"/>
                    </a:srgbClr>
                  </a:outerShdw>
                </a:effectLst>
              </a:rPr>
              <a:t>des</a:t>
            </a:r>
            <a:r>
              <a:rPr lang="es-ES" sz="4400" b="1" dirty="0" smtClean="0">
                <a:effectLst>
                  <a:outerShdw blurRad="38100" dist="38100" dir="2700000" algn="tl">
                    <a:srgbClr val="000000">
                      <a:alpha val="43137"/>
                    </a:srgbClr>
                  </a:outerShdw>
                </a:effectLst>
              </a:rPr>
              <a:t>carga</a:t>
            </a:r>
            <a:r>
              <a:rPr lang="es-ES" sz="4400" dirty="0" smtClean="0">
                <a:effectLst>
                  <a:outerShdw blurRad="38100" dist="38100" dir="2700000" algn="tl">
                    <a:srgbClr val="000000">
                      <a:alpha val="43137"/>
                    </a:srgbClr>
                  </a:outerShdw>
                </a:effectLst>
              </a:rPr>
              <a:t> </a:t>
            </a:r>
            <a:r>
              <a:rPr lang="es-ES" sz="4400" dirty="0" smtClean="0"/>
              <a:t>de todas las presiones indebidas para ayudar a descubrir la gracia, la libertad y el gozo de </a:t>
            </a:r>
            <a:r>
              <a:rPr lang="es-ES" sz="4400" b="1" u="sng" dirty="0" smtClean="0"/>
              <a:t>la nueva identidad en Cristo</a:t>
            </a:r>
            <a:r>
              <a:rPr lang="es-ES" sz="4400" dirty="0" smtClean="0"/>
              <a:t>.</a:t>
            </a:r>
            <a:endParaRPr lang="es-ES" sz="4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Robar la llave, cerrar y tirarla </a:t>
            </a:r>
            <a:r>
              <a:rPr lang="es-ES" sz="3600" dirty="0" smtClean="0"/>
              <a:t>(satánico) </a:t>
            </a:r>
            <a:endParaRPr lang="es-ES" sz="3600" dirty="0"/>
          </a:p>
        </p:txBody>
      </p:sp>
      <p:sp>
        <p:nvSpPr>
          <p:cNvPr id="3" name="2 Marcador de contenido"/>
          <p:cNvSpPr>
            <a:spLocks noGrp="1"/>
          </p:cNvSpPr>
          <p:nvPr>
            <p:ph idx="1"/>
          </p:nvPr>
        </p:nvSpPr>
        <p:spPr/>
        <p:txBody>
          <a:bodyPr/>
          <a:lstStyle/>
          <a:p>
            <a:r>
              <a:rPr lang="es-ES" dirty="0" smtClean="0"/>
              <a:t>“…</a:t>
            </a:r>
            <a:r>
              <a:rPr lang="es-ES" b="1" dirty="0" smtClean="0"/>
              <a:t>cerráis</a:t>
            </a:r>
            <a:r>
              <a:rPr lang="es-ES" dirty="0" smtClean="0"/>
              <a:t> el reino de los cielos delante de los hombres, pues ni entráis vosotros, ni dejáis entrar a los que están entrando (</a:t>
            </a:r>
            <a:r>
              <a:rPr lang="es-ES" b="1" dirty="0" smtClean="0"/>
              <a:t>desautorizando</a:t>
            </a:r>
            <a:r>
              <a:rPr lang="es-ES" dirty="0" smtClean="0"/>
              <a:t> al Señor del reino; </a:t>
            </a:r>
            <a:r>
              <a:rPr lang="es-ES" b="1" dirty="0" smtClean="0"/>
              <a:t>expulsando</a:t>
            </a:r>
            <a:r>
              <a:rPr lang="es-ES" dirty="0" smtClean="0"/>
              <a:t> de la sinagoga a los que confiesan que Jesús es el Mesías - Juan 9.22,34).</a:t>
            </a:r>
          </a:p>
          <a:p>
            <a:r>
              <a:rPr lang="es-ES" dirty="0" smtClean="0"/>
              <a:t>Sólo ofrecen religión </a:t>
            </a:r>
            <a:r>
              <a:rPr lang="es-ES" b="1" dirty="0" smtClean="0"/>
              <a:t>legalista</a:t>
            </a:r>
            <a:r>
              <a:rPr lang="es-ES" dirty="0" smtClean="0"/>
              <a:t>, </a:t>
            </a:r>
            <a:r>
              <a:rPr lang="es-ES" b="1" u="sng" dirty="0" smtClean="0"/>
              <a:t>cierran</a:t>
            </a:r>
            <a:r>
              <a:rPr lang="es-ES" u="sng" dirty="0" smtClean="0"/>
              <a:t> la puerta a la gracia</a:t>
            </a:r>
            <a:r>
              <a:rPr lang="es-ES" dirty="0" smtClean="0"/>
              <a:t>. </a:t>
            </a:r>
            <a:endParaRPr lang="es-E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857232"/>
          </a:xfrm>
        </p:spPr>
        <p:txBody>
          <a:bodyPr/>
          <a:lstStyle/>
          <a:p>
            <a:r>
              <a:rPr lang="es-ES" dirty="0" smtClean="0"/>
              <a:t>Cuestionario cuestionable</a:t>
            </a:r>
            <a:endParaRPr lang="es-ES" dirty="0"/>
          </a:p>
        </p:txBody>
      </p:sp>
      <p:sp>
        <p:nvSpPr>
          <p:cNvPr id="3" name="2 Marcador de contenido"/>
          <p:cNvSpPr>
            <a:spLocks noGrp="1"/>
          </p:cNvSpPr>
          <p:nvPr>
            <p:ph idx="1"/>
          </p:nvPr>
        </p:nvSpPr>
        <p:spPr>
          <a:xfrm>
            <a:off x="214282" y="928670"/>
            <a:ext cx="8715436" cy="5715040"/>
          </a:xfrm>
        </p:spPr>
        <p:txBody>
          <a:bodyPr>
            <a:normAutofit/>
          </a:bodyPr>
          <a:lstStyle/>
          <a:p>
            <a:pPr>
              <a:buNone/>
            </a:pPr>
            <a:r>
              <a:rPr lang="es-ES" dirty="0" smtClean="0"/>
              <a:t>Analizaos: si todos actuasen como </a:t>
            </a:r>
            <a:r>
              <a:rPr lang="es-ES" dirty="0" smtClean="0"/>
              <a:t>vosotros:</a:t>
            </a:r>
            <a:endParaRPr lang="es-ES" dirty="0" smtClean="0"/>
          </a:p>
          <a:p>
            <a:r>
              <a:rPr lang="es-ES" dirty="0" smtClean="0"/>
              <a:t>¿Estarían en la iglesia el domingo que viene?</a:t>
            </a:r>
          </a:p>
          <a:p>
            <a:r>
              <a:rPr lang="es-ES" dirty="0" smtClean="0"/>
              <a:t>¿Llegarían a la hora?</a:t>
            </a:r>
          </a:p>
          <a:p>
            <a:r>
              <a:rPr lang="es-ES" dirty="0" smtClean="0"/>
              <a:t>¿Habrían estudiado la lección de la semana?</a:t>
            </a:r>
          </a:p>
          <a:p>
            <a:r>
              <a:rPr lang="es-ES" dirty="0" smtClean="0"/>
              <a:t>¿Traerían su ofrenda?</a:t>
            </a:r>
          </a:p>
          <a:p>
            <a:r>
              <a:rPr lang="es-ES" dirty="0" smtClean="0"/>
              <a:t>¿Estarían atentos a la predicación?</a:t>
            </a:r>
          </a:p>
          <a:p>
            <a:r>
              <a:rPr lang="es-ES" dirty="0" smtClean="0"/>
              <a:t>¿Harían esfuerzos para participar a la adoración?</a:t>
            </a:r>
          </a:p>
          <a:p>
            <a:r>
              <a:rPr lang="es-ES" dirty="0" smtClean="0"/>
              <a:t>¿Habrían llevado a un no creyente con ellos?</a:t>
            </a:r>
          </a:p>
          <a:p>
            <a:r>
              <a:rPr lang="es-ES" dirty="0" smtClean="0"/>
              <a:t>¿Habrían pensado en invitar a cenar a un nuevo?</a:t>
            </a:r>
            <a:endParaRPr lang="es-E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puntuación</a:t>
            </a:r>
            <a:endParaRPr lang="es-ES" dirty="0"/>
          </a:p>
        </p:txBody>
      </p:sp>
      <p:sp>
        <p:nvSpPr>
          <p:cNvPr id="3" name="2 Marcador de contenido"/>
          <p:cNvSpPr>
            <a:spLocks noGrp="1"/>
          </p:cNvSpPr>
          <p:nvPr>
            <p:ph idx="1"/>
          </p:nvPr>
        </p:nvSpPr>
        <p:spPr/>
        <p:txBody>
          <a:bodyPr>
            <a:normAutofit/>
          </a:bodyPr>
          <a:lstStyle/>
          <a:p>
            <a:r>
              <a:rPr lang="es-ES" dirty="0" smtClean="0"/>
              <a:t>“Contad 10 puntos para cada buena respuesta. Si tenéis un total de 80 puntos, dais un ejemplo perfecto. Si tenéis 70, cuidado. Por debajo de 50 puntos, vuestra situación es alarmante. Nuestro programa de los “6 domingos consecutivos” sigue el próximo domingo. ¡Venid!”</a:t>
            </a:r>
          </a:p>
          <a:p>
            <a:pPr>
              <a:buNone/>
            </a:pPr>
            <a:r>
              <a:rPr lang="es-ES" dirty="0" smtClean="0"/>
              <a:t>    (Primera página del boletín de una grande iglesia del sudeste de los Estados Unidos)</a:t>
            </a:r>
            <a:endParaRPr lang="es-E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¿Carga espiritual </a:t>
            </a:r>
            <a:br>
              <a:rPr lang="es-ES" dirty="0" smtClean="0"/>
            </a:br>
            <a:r>
              <a:rPr lang="es-ES" dirty="0" smtClean="0"/>
              <a:t>más ligera o mas pesada?</a:t>
            </a:r>
            <a:endParaRPr lang="es-ES" dirty="0"/>
          </a:p>
        </p:txBody>
      </p:sp>
      <p:sp>
        <p:nvSpPr>
          <p:cNvPr id="3" name="2 Marcador de contenido"/>
          <p:cNvSpPr>
            <a:spLocks noGrp="1"/>
          </p:cNvSpPr>
          <p:nvPr>
            <p:ph idx="1"/>
          </p:nvPr>
        </p:nvSpPr>
        <p:spPr/>
        <p:txBody>
          <a:bodyPr>
            <a:normAutofit/>
          </a:bodyPr>
          <a:lstStyle/>
          <a:p>
            <a:r>
              <a:rPr lang="es-ES" dirty="0" smtClean="0"/>
              <a:t>¿Sentid una mayor sensibilidad a la voz del </a:t>
            </a:r>
            <a:r>
              <a:rPr lang="es-ES" b="1" dirty="0" smtClean="0"/>
              <a:t>Espíritu Santo</a:t>
            </a:r>
            <a:r>
              <a:rPr lang="es-ES" dirty="0" smtClean="0"/>
              <a:t>   o   a la del </a:t>
            </a:r>
            <a:r>
              <a:rPr lang="es-ES" b="1" dirty="0" smtClean="0"/>
              <a:t>pastor</a:t>
            </a:r>
            <a:r>
              <a:rPr lang="es-ES" dirty="0" smtClean="0"/>
              <a:t>?</a:t>
            </a:r>
          </a:p>
          <a:p>
            <a:r>
              <a:rPr lang="es-ES" dirty="0" smtClean="0"/>
              <a:t>Pablo hacía la </a:t>
            </a:r>
            <a:r>
              <a:rPr lang="es-ES" b="1" dirty="0" smtClean="0"/>
              <a:t>guerra</a:t>
            </a:r>
            <a:r>
              <a:rPr lang="es-ES" dirty="0" smtClean="0"/>
              <a:t> contra los sistemas de “puntos” espirituales. Gálatas 5.1:</a:t>
            </a:r>
          </a:p>
          <a:p>
            <a:pPr>
              <a:buNone/>
            </a:pPr>
            <a:r>
              <a:rPr lang="es-ES" dirty="0" smtClean="0"/>
              <a:t>   “Estad, pues, firmes en la </a:t>
            </a:r>
            <a:r>
              <a:rPr lang="es-ES" b="1" dirty="0" smtClean="0"/>
              <a:t>libertad</a:t>
            </a:r>
            <a:r>
              <a:rPr lang="es-ES" dirty="0" smtClean="0"/>
              <a:t> con que Cristo nos hizo </a:t>
            </a:r>
            <a:r>
              <a:rPr lang="es-ES" b="1" dirty="0" smtClean="0"/>
              <a:t>libres</a:t>
            </a:r>
            <a:r>
              <a:rPr lang="es-ES" dirty="0" smtClean="0"/>
              <a:t>, y no estéis otra vez sujetos al </a:t>
            </a:r>
            <a:r>
              <a:rPr lang="es-ES" b="1" dirty="0" smtClean="0"/>
              <a:t>yugo</a:t>
            </a:r>
            <a:r>
              <a:rPr lang="es-ES" dirty="0" smtClean="0"/>
              <a:t> de esclavitud”. </a:t>
            </a:r>
          </a:p>
          <a:p>
            <a:pPr>
              <a:buNone/>
            </a:pPr>
            <a:r>
              <a:rPr lang="es-ES" b="1" dirty="0" smtClean="0"/>
              <a:t>CONTRASTE </a:t>
            </a:r>
          </a:p>
          <a:p>
            <a:pPr>
              <a:buNone/>
            </a:pPr>
            <a:r>
              <a:rPr lang="es-ES" dirty="0" smtClean="0"/>
              <a:t> “</a:t>
            </a:r>
            <a:r>
              <a:rPr lang="es-ES" b="1" dirty="0" smtClean="0"/>
              <a:t>Mi</a:t>
            </a:r>
            <a:r>
              <a:rPr lang="es-ES" dirty="0" smtClean="0"/>
              <a:t> yugo es fácil” (Nos ayuda - 2 mejor que 1)</a:t>
            </a:r>
            <a:endParaRPr lang="es-E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La estrategia de Satanás</a:t>
            </a:r>
            <a:endParaRPr lang="es-ES" dirty="0"/>
          </a:p>
        </p:txBody>
      </p:sp>
      <p:sp>
        <p:nvSpPr>
          <p:cNvPr id="3" name="2 Marcador de contenido"/>
          <p:cNvSpPr>
            <a:spLocks noGrp="1"/>
          </p:cNvSpPr>
          <p:nvPr>
            <p:ph idx="1"/>
          </p:nvPr>
        </p:nvSpPr>
        <p:spPr>
          <a:xfrm>
            <a:off x="457200" y="1600200"/>
            <a:ext cx="8401080" cy="4525963"/>
          </a:xfrm>
        </p:spPr>
        <p:txBody>
          <a:bodyPr/>
          <a:lstStyle/>
          <a:p>
            <a:r>
              <a:rPr lang="es-ES" dirty="0" smtClean="0"/>
              <a:t>El </a:t>
            </a:r>
            <a:r>
              <a:rPr lang="es-ES" b="1" dirty="0" smtClean="0"/>
              <a:t>cebo</a:t>
            </a:r>
            <a:r>
              <a:rPr lang="es-ES" dirty="0" smtClean="0"/>
              <a:t> apetecible para atraer.</a:t>
            </a:r>
          </a:p>
          <a:p>
            <a:r>
              <a:rPr lang="es-ES" dirty="0" smtClean="0"/>
              <a:t>Cómo en una mala publicidad existe la </a:t>
            </a:r>
            <a:r>
              <a:rPr lang="es-ES" b="1" dirty="0" smtClean="0"/>
              <a:t>estafa</a:t>
            </a:r>
            <a:r>
              <a:rPr lang="es-ES" dirty="0" smtClean="0"/>
              <a:t> de la promesa de un artículo especial o un regalo particular. Cuando se acepta la oferta, se recibe algo </a:t>
            </a:r>
            <a:r>
              <a:rPr lang="es-ES" b="1" dirty="0" smtClean="0"/>
              <a:t>mucho menor y peor </a:t>
            </a:r>
            <a:r>
              <a:rPr lang="es-ES" dirty="0" smtClean="0"/>
              <a:t>de lo prometido.</a:t>
            </a:r>
          </a:p>
          <a:p>
            <a:r>
              <a:rPr lang="es-ES" b="1" u="sng" dirty="0" smtClean="0"/>
              <a:t>Oferta</a:t>
            </a:r>
            <a:r>
              <a:rPr lang="es-ES" dirty="0" smtClean="0"/>
              <a:t>: Un sentido a la vida, la paz con Dios, el perdón. ¡Formidable!, todo gratis, por fe.</a:t>
            </a:r>
            <a:endParaRPr lang="es-E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La estrategia de Satanás</a:t>
            </a:r>
            <a:endParaRPr lang="es-ES" dirty="0"/>
          </a:p>
        </p:txBody>
      </p:sp>
      <p:sp>
        <p:nvSpPr>
          <p:cNvPr id="3" name="2 Marcador de contenido"/>
          <p:cNvSpPr>
            <a:spLocks noGrp="1"/>
          </p:cNvSpPr>
          <p:nvPr>
            <p:ph idx="1"/>
          </p:nvPr>
        </p:nvSpPr>
        <p:spPr/>
        <p:txBody>
          <a:bodyPr>
            <a:normAutofit fontScale="92500"/>
          </a:bodyPr>
          <a:lstStyle/>
          <a:p>
            <a:r>
              <a:rPr lang="es-ES" dirty="0" smtClean="0"/>
              <a:t>Una vez integrado en el “sistema”, se ofrece el producto mediocre: se ponen pesadas cargas, nuevas reglas, grandes ideales a alcanzar. </a:t>
            </a:r>
          </a:p>
          <a:p>
            <a:r>
              <a:rPr lang="es-ES" dirty="0" smtClean="0"/>
              <a:t>Se habla y se canta de la gracia pero no se recibe lo prometido. Tienen otro dios sustituto que, de repente exige de ellos una enorme cantidad de actividades: deben probar que son “buenos siervos”. Se utiliza la Palabra de Dios para forzar a la gente a actuar.  </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Dos reproches</a:t>
            </a:r>
            <a:endParaRPr lang="es-ES" dirty="0"/>
          </a:p>
        </p:txBody>
      </p:sp>
      <p:sp>
        <p:nvSpPr>
          <p:cNvPr id="3" name="2 Marcador de contenido"/>
          <p:cNvSpPr>
            <a:spLocks noGrp="1"/>
          </p:cNvSpPr>
          <p:nvPr>
            <p:ph idx="1"/>
          </p:nvPr>
        </p:nvSpPr>
        <p:spPr/>
        <p:txBody>
          <a:bodyPr>
            <a:normAutofit lnSpcReduction="10000"/>
          </a:bodyPr>
          <a:lstStyle/>
          <a:p>
            <a:pPr marL="514350" indent="-514350">
              <a:buAutoNum type="arabicPeriod"/>
            </a:pPr>
            <a:r>
              <a:rPr lang="es-ES" dirty="0" smtClean="0"/>
              <a:t>Ellos mismos se sentaron en un lugar que Dios solo puede otorgar. </a:t>
            </a:r>
            <a:r>
              <a:rPr lang="es-ES" b="1" dirty="0" smtClean="0">
                <a:effectLst>
                  <a:outerShdw blurRad="38100" dist="38100" dir="2700000" algn="tl">
                    <a:srgbClr val="000000">
                      <a:alpha val="43137"/>
                    </a:srgbClr>
                  </a:outerShdw>
                </a:effectLst>
              </a:rPr>
              <a:t>Acapararon</a:t>
            </a:r>
            <a:r>
              <a:rPr lang="es-ES" dirty="0" smtClean="0"/>
              <a:t>, </a:t>
            </a:r>
            <a:r>
              <a:rPr lang="es-ES" b="1" dirty="0" smtClean="0">
                <a:effectLst>
                  <a:outerShdw blurRad="38100" dist="38100" dir="2700000" algn="tl">
                    <a:srgbClr val="000000">
                      <a:alpha val="43137"/>
                    </a:srgbClr>
                  </a:outerShdw>
                </a:effectLst>
              </a:rPr>
              <a:t>usurparon</a:t>
            </a:r>
            <a:r>
              <a:rPr lang="es-ES" dirty="0" smtClean="0"/>
              <a:t> una autoridad que no les correspondía. </a:t>
            </a:r>
            <a:r>
              <a:rPr lang="es-ES" sz="2800" dirty="0" smtClean="0"/>
              <a:t>(Los </a:t>
            </a:r>
            <a:r>
              <a:rPr lang="es-ES" sz="2800" b="1" dirty="0" smtClean="0"/>
              <a:t>únicos intérpretes autorizados </a:t>
            </a:r>
            <a:r>
              <a:rPr lang="es-ES" sz="2800" dirty="0" smtClean="0"/>
              <a:t>para entender y explicar la Palabra de Dios)</a:t>
            </a:r>
          </a:p>
          <a:p>
            <a:pPr marL="514350" indent="-514350">
              <a:buNone/>
            </a:pPr>
            <a:endParaRPr lang="es-ES" dirty="0" smtClean="0"/>
          </a:p>
          <a:p>
            <a:pPr>
              <a:buNone/>
            </a:pPr>
            <a:r>
              <a:rPr lang="es-ES" dirty="0" smtClean="0"/>
              <a:t>2. Su autoridad dependía de su </a:t>
            </a:r>
            <a:r>
              <a:rPr lang="es-ES" b="1" dirty="0" smtClean="0">
                <a:effectLst>
                  <a:outerShdw blurRad="38100" dist="38100" dir="2700000" algn="tl">
                    <a:srgbClr val="000000">
                      <a:alpha val="43137"/>
                    </a:srgbClr>
                  </a:outerShdw>
                </a:effectLst>
              </a:rPr>
              <a:t>cargo</a:t>
            </a:r>
            <a:r>
              <a:rPr lang="es-ES" dirty="0" smtClean="0">
                <a:effectLst>
                  <a:outerShdw blurRad="38100" dist="38100" dir="2700000" algn="tl">
                    <a:srgbClr val="000000">
                      <a:alpha val="43137"/>
                    </a:srgbClr>
                  </a:outerShdw>
                </a:effectLst>
              </a:rPr>
              <a:t> </a:t>
            </a:r>
            <a:r>
              <a:rPr lang="es-ES" dirty="0" smtClean="0"/>
              <a:t>o </a:t>
            </a:r>
            <a:r>
              <a:rPr lang="es-ES" b="1" dirty="0" smtClean="0">
                <a:effectLst>
                  <a:outerShdw blurRad="38100" dist="38100" dir="2700000" algn="tl">
                    <a:srgbClr val="000000">
                      <a:alpha val="43137"/>
                    </a:srgbClr>
                  </a:outerShdw>
                </a:effectLst>
              </a:rPr>
              <a:t>posición</a:t>
            </a:r>
            <a:r>
              <a:rPr lang="es-ES" dirty="0" smtClean="0">
                <a:effectLst>
                  <a:outerShdw blurRad="38100" dist="38100" dir="2700000" algn="tl">
                    <a:srgbClr val="000000">
                      <a:alpha val="43137"/>
                    </a:srgbClr>
                  </a:outerShdw>
                </a:effectLst>
              </a:rPr>
              <a:t> </a:t>
            </a:r>
            <a:r>
              <a:rPr lang="es-ES" dirty="0" smtClean="0"/>
              <a:t>como escribas y fariseos y </a:t>
            </a:r>
            <a:r>
              <a:rPr lang="es-ES" u="sng" dirty="0" smtClean="0"/>
              <a:t>no de su sabiduría</a:t>
            </a:r>
            <a:r>
              <a:rPr lang="es-ES" dirty="0" smtClean="0"/>
              <a:t>, o piedad genuina. </a:t>
            </a:r>
            <a:endParaRPr lang="es-E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La estrategia de Satanás</a:t>
            </a:r>
            <a:br>
              <a:rPr lang="es-ES" dirty="0" smtClean="0"/>
            </a:br>
            <a:r>
              <a:rPr lang="es-ES" dirty="0" smtClean="0"/>
              <a:t>Apariencia de piedad</a:t>
            </a:r>
            <a:endParaRPr lang="es-ES" dirty="0"/>
          </a:p>
        </p:txBody>
      </p:sp>
      <p:sp>
        <p:nvSpPr>
          <p:cNvPr id="3" name="2 Marcador de contenido"/>
          <p:cNvSpPr>
            <a:spLocks noGrp="1"/>
          </p:cNvSpPr>
          <p:nvPr>
            <p:ph idx="1"/>
          </p:nvPr>
        </p:nvSpPr>
        <p:spPr>
          <a:xfrm>
            <a:off x="914400" y="2071678"/>
            <a:ext cx="7772400" cy="4786322"/>
          </a:xfrm>
        </p:spPr>
        <p:txBody>
          <a:bodyPr/>
          <a:lstStyle/>
          <a:p>
            <a:r>
              <a:rPr lang="es-ES" dirty="0" smtClean="0"/>
              <a:t>Buscaban a Dios de verdad, fueron al lugar más evidente para ellos: la iglesia. Se les va a inculcar </a:t>
            </a:r>
            <a:r>
              <a:rPr lang="es-ES" b="1" dirty="0" smtClean="0"/>
              <a:t>un legalismo aplastante </a:t>
            </a:r>
            <a:r>
              <a:rPr lang="es-ES" dirty="0" smtClean="0"/>
              <a:t>porque </a:t>
            </a:r>
            <a:r>
              <a:rPr lang="es-ES" u="sng" dirty="0" smtClean="0"/>
              <a:t>la</a:t>
            </a:r>
            <a:r>
              <a:rPr lang="es-ES" dirty="0" smtClean="0"/>
              <a:t> </a:t>
            </a:r>
            <a:r>
              <a:rPr lang="es-ES" u="sng" dirty="0" smtClean="0"/>
              <a:t>llave de la </a:t>
            </a:r>
            <a:r>
              <a:rPr lang="es-ES" b="1" u="sng" dirty="0" smtClean="0"/>
              <a:t>gracia</a:t>
            </a:r>
            <a:r>
              <a:rPr lang="es-ES" u="sng" dirty="0" smtClean="0"/>
              <a:t> ha sido robada y tirada</a:t>
            </a:r>
            <a:r>
              <a:rPr lang="es-ES" dirty="0" smtClean="0"/>
              <a:t>. Muy pronto ellos también “tendrán </a:t>
            </a:r>
            <a:r>
              <a:rPr lang="es-ES" b="1" dirty="0" smtClean="0">
                <a:effectLst>
                  <a:outerShdw blurRad="38100" dist="38100" dir="2700000" algn="tl">
                    <a:srgbClr val="000000">
                      <a:alpha val="43137"/>
                    </a:srgbClr>
                  </a:outerShdw>
                </a:effectLst>
              </a:rPr>
              <a:t>apariencia de piedad</a:t>
            </a:r>
            <a:r>
              <a:rPr lang="es-ES" dirty="0" smtClean="0"/>
              <a:t>, pero negarán </a:t>
            </a:r>
            <a:r>
              <a:rPr lang="es-ES" sz="2800" i="1" dirty="0" smtClean="0"/>
              <a:t>(por ignorancia) </a:t>
            </a:r>
            <a:r>
              <a:rPr lang="es-ES" dirty="0" smtClean="0"/>
              <a:t>la eficacia de ella </a:t>
            </a:r>
            <a:r>
              <a:rPr lang="es-ES" sz="2800" i="1" dirty="0" smtClean="0"/>
              <a:t>(la gracia)”</a:t>
            </a:r>
            <a:endParaRPr lang="es-ES" sz="2800" i="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52"/>
            <a:ext cx="8229600" cy="1428760"/>
          </a:xfrm>
        </p:spPr>
        <p:txBody>
          <a:bodyPr>
            <a:normAutofit fontScale="90000"/>
          </a:bodyPr>
          <a:lstStyle/>
          <a:p>
            <a:r>
              <a:rPr lang="es-ES" dirty="0" smtClean="0"/>
              <a:t>Vayamos a ver el “</a:t>
            </a:r>
            <a:r>
              <a:rPr lang="es-ES" b="1" dirty="0" smtClean="0">
                <a:effectLst>
                  <a:outerShdw blurRad="38100" dist="38100" dir="2700000" algn="tl">
                    <a:srgbClr val="000000">
                      <a:alpha val="43137"/>
                    </a:srgbClr>
                  </a:outerShdw>
                </a:effectLst>
              </a:rPr>
              <a:t>Mago de Oz</a:t>
            </a:r>
            <a:r>
              <a:rPr lang="es-ES" dirty="0" smtClean="0"/>
              <a:t>”</a:t>
            </a:r>
            <a:br>
              <a:rPr lang="es-ES" dirty="0" smtClean="0"/>
            </a:br>
            <a:r>
              <a:rPr lang="es-ES" sz="3100" dirty="0" smtClean="0"/>
              <a:t>Una gran metáfora </a:t>
            </a:r>
            <a:br>
              <a:rPr lang="es-ES" sz="3100" dirty="0" smtClean="0"/>
            </a:br>
            <a:r>
              <a:rPr lang="es-ES" sz="3100" dirty="0" smtClean="0"/>
              <a:t>sobre abuso espiritual</a:t>
            </a:r>
            <a:endParaRPr lang="es-ES" sz="3100" dirty="0"/>
          </a:p>
        </p:txBody>
      </p:sp>
      <p:sp>
        <p:nvSpPr>
          <p:cNvPr id="3" name="2 Marcador de contenido"/>
          <p:cNvSpPr>
            <a:spLocks noGrp="1"/>
          </p:cNvSpPr>
          <p:nvPr>
            <p:ph idx="1"/>
          </p:nvPr>
        </p:nvSpPr>
        <p:spPr>
          <a:xfrm>
            <a:off x="285720" y="2143116"/>
            <a:ext cx="8572560" cy="3983047"/>
          </a:xfrm>
        </p:spPr>
        <p:txBody>
          <a:bodyPr/>
          <a:lstStyle/>
          <a:p>
            <a:r>
              <a:rPr lang="es-ES" dirty="0" smtClean="0"/>
              <a:t>Dorotea quiere volver a casa</a:t>
            </a:r>
          </a:p>
          <a:p>
            <a:r>
              <a:rPr lang="es-ES" dirty="0" smtClean="0"/>
              <a:t>El espanta-pájaro necesita un cerebro</a:t>
            </a:r>
          </a:p>
          <a:p>
            <a:r>
              <a:rPr lang="es-ES" dirty="0" smtClean="0"/>
              <a:t>El leñador de hojalata quiere un corazón</a:t>
            </a:r>
          </a:p>
          <a:p>
            <a:r>
              <a:rPr lang="es-ES" dirty="0" smtClean="0"/>
              <a:t>El león cobarde quiere valor</a:t>
            </a:r>
          </a:p>
          <a:p>
            <a:r>
              <a:rPr lang="es-ES" dirty="0" smtClean="0"/>
              <a:t>“Llevadme la escoba de la bruja mala y os concederé todos vuestros deseos”, dijo el Mago.</a:t>
            </a:r>
          </a:p>
          <a:p>
            <a:r>
              <a:rPr lang="es-ES" dirty="0" smtClean="0"/>
              <a:t>Sorpresa. No se esperaba que lo conseguirían.</a:t>
            </a:r>
            <a:endParaRPr lang="es-E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Se corre la cortina</a:t>
            </a:r>
            <a:endParaRPr lang="es-ES" dirty="0"/>
          </a:p>
        </p:txBody>
      </p:sp>
      <p:sp>
        <p:nvSpPr>
          <p:cNvPr id="3" name="2 Marcador de contenido"/>
          <p:cNvSpPr>
            <a:spLocks noGrp="1"/>
          </p:cNvSpPr>
          <p:nvPr>
            <p:ph idx="1"/>
          </p:nvPr>
        </p:nvSpPr>
        <p:spPr/>
        <p:txBody>
          <a:bodyPr>
            <a:normAutofit fontScale="92500" lnSpcReduction="20000"/>
          </a:bodyPr>
          <a:lstStyle/>
          <a:p>
            <a:r>
              <a:rPr lang="es-ES" dirty="0" smtClean="0"/>
              <a:t>Se encuentran finalmente cara a cara con el Mago mismo. Sorpresa, no es una persona de verdad sino una enorme cabeza horrible con semblante serio, rodeado de humo, de fuego y de todo tipo de ruido. Con una voz atronadora, el mago les pregunta como se atrevieron a entrar en su misma presencia. En este momento el perro de Dorotea atraviesa la pequeña habitación cerrada por una cortina y abre la </a:t>
            </a:r>
            <a:r>
              <a:rPr lang="es-ES" dirty="0" smtClean="0"/>
              <a:t>cortina, </a:t>
            </a:r>
            <a:r>
              <a:rPr lang="es-ES" dirty="0" smtClean="0"/>
              <a:t>revelando que un simple hombre de carne y hueso se esconde, desde hace muchos años, detrás de esta falsa máscara de poder. </a:t>
            </a:r>
            <a:endParaRPr lang="es-E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214290"/>
            <a:ext cx="7772400" cy="928694"/>
          </a:xfrm>
        </p:spPr>
        <p:txBody>
          <a:bodyPr/>
          <a:lstStyle/>
          <a:p>
            <a:r>
              <a:rPr lang="es-ES" dirty="0" smtClean="0"/>
              <a:t>una fachada</a:t>
            </a:r>
            <a:endParaRPr lang="es-ES" dirty="0"/>
          </a:p>
        </p:txBody>
      </p:sp>
      <p:sp>
        <p:nvSpPr>
          <p:cNvPr id="3" name="2 Marcador de contenido"/>
          <p:cNvSpPr>
            <a:spLocks noGrp="1"/>
          </p:cNvSpPr>
          <p:nvPr>
            <p:ph idx="1"/>
          </p:nvPr>
        </p:nvSpPr>
        <p:spPr>
          <a:xfrm>
            <a:off x="914400" y="1285860"/>
            <a:ext cx="7772400" cy="5429288"/>
          </a:xfrm>
        </p:spPr>
        <p:txBody>
          <a:bodyPr>
            <a:normAutofit fontScale="92500" lnSpcReduction="20000"/>
          </a:bodyPr>
          <a:lstStyle/>
          <a:p>
            <a:r>
              <a:rPr lang="es-ES" dirty="0" smtClean="0"/>
              <a:t>Se escondía en esta habitación tocando teclas y botones para producir fuego, humo y ruidos intimidantes. Resultado </a:t>
            </a:r>
            <a:r>
              <a:rPr lang="es-ES" b="1" dirty="0" smtClean="0"/>
              <a:t>imponente</a:t>
            </a:r>
            <a:r>
              <a:rPr lang="es-ES" dirty="0" smtClean="0"/>
              <a:t> e impresionante, pero sólo era </a:t>
            </a:r>
            <a:r>
              <a:rPr lang="es-ES" sz="3600" b="1" dirty="0" smtClean="0">
                <a:effectLst>
                  <a:outerShdw blurRad="38100" dist="38100" dir="2700000" algn="tl">
                    <a:srgbClr val="000000">
                      <a:alpha val="43137"/>
                    </a:srgbClr>
                  </a:outerShdw>
                </a:effectLst>
              </a:rPr>
              <a:t>una fachada</a:t>
            </a:r>
            <a:r>
              <a:rPr lang="es-ES" dirty="0" smtClean="0"/>
              <a:t>. Incluso después de estar descubierto clama con una voz atronadora: “No hagáis caso al hombre detrás de la cortina!”</a:t>
            </a:r>
          </a:p>
          <a:p>
            <a:r>
              <a:rPr lang="es-ES" dirty="0" smtClean="0"/>
              <a:t>De hecho el “Mago” era una simple persona que abusaba del poder. </a:t>
            </a:r>
            <a:r>
              <a:rPr lang="es-ES" u="sng" dirty="0" smtClean="0"/>
              <a:t>Controlaba</a:t>
            </a:r>
            <a:r>
              <a:rPr lang="es-ES" dirty="0" smtClean="0"/>
              <a:t> toda la ciudad usando </a:t>
            </a:r>
            <a:r>
              <a:rPr lang="es-ES" sz="3600" b="1" dirty="0" smtClean="0">
                <a:effectLst>
                  <a:outerShdw blurRad="38100" dist="38100" dir="2700000" algn="tl">
                    <a:srgbClr val="000000">
                      <a:alpha val="43137"/>
                    </a:srgbClr>
                  </a:outerShdw>
                </a:effectLst>
              </a:rPr>
              <a:t>una fachada </a:t>
            </a:r>
            <a:r>
              <a:rPr lang="es-ES" dirty="0" smtClean="0"/>
              <a:t> </a:t>
            </a:r>
            <a:r>
              <a:rPr lang="es-ES" b="1" dirty="0" smtClean="0"/>
              <a:t>castigando</a:t>
            </a:r>
            <a:r>
              <a:rPr lang="es-ES" dirty="0" smtClean="0"/>
              <a:t> a todos los que se daban cuenta de la realidad. El problema era que el Mago era impotente para ayudar a Dorotea y sus amigos. Al haber levantado el problema, habían llegado a ser </a:t>
            </a:r>
            <a:r>
              <a:rPr lang="es-ES" b="1" dirty="0" smtClean="0"/>
              <a:t>ellos mismos el problema</a:t>
            </a:r>
            <a:r>
              <a:rPr lang="es-ES" dirty="0" smtClean="0"/>
              <a:t>.</a:t>
            </a:r>
            <a:endParaRPr lang="es-E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142852"/>
            <a:ext cx="7772400" cy="928694"/>
          </a:xfrm>
        </p:spPr>
        <p:txBody>
          <a:bodyPr/>
          <a:lstStyle/>
          <a:p>
            <a:r>
              <a:rPr lang="es-ES" dirty="0" smtClean="0"/>
              <a:t>Triste</a:t>
            </a:r>
            <a:endParaRPr lang="es-ES" dirty="0"/>
          </a:p>
        </p:txBody>
      </p:sp>
      <p:sp>
        <p:nvSpPr>
          <p:cNvPr id="3" name="2 Marcador de contenido"/>
          <p:cNvSpPr>
            <a:spLocks noGrp="1"/>
          </p:cNvSpPr>
          <p:nvPr>
            <p:ph idx="1"/>
          </p:nvPr>
        </p:nvSpPr>
        <p:spPr>
          <a:xfrm>
            <a:off x="914400" y="1142984"/>
            <a:ext cx="7772400" cy="5212576"/>
          </a:xfrm>
        </p:spPr>
        <p:txBody>
          <a:bodyPr>
            <a:normAutofit fontScale="92500" lnSpcReduction="20000"/>
          </a:bodyPr>
          <a:lstStyle/>
          <a:p>
            <a:r>
              <a:rPr lang="es-ES" dirty="0" smtClean="0"/>
              <a:t>Semejantes charlatanes religiosos “</a:t>
            </a:r>
            <a:r>
              <a:rPr lang="es-ES" b="1" dirty="0" smtClean="0"/>
              <a:t>controlan</a:t>
            </a:r>
            <a:r>
              <a:rPr lang="es-ES" dirty="0" smtClean="0"/>
              <a:t>” su reino espiritual detrás de </a:t>
            </a:r>
            <a:r>
              <a:rPr lang="es-ES" u="sng" dirty="0" smtClean="0"/>
              <a:t>la fachada del poder</a:t>
            </a:r>
            <a:r>
              <a:rPr lang="es-ES" dirty="0" smtClean="0"/>
              <a:t>. Hacen llover sobre la gente sus versículos bíblicos que hablan de autoridad, de sumisión, de juicios, de la prosperidad o del final del tiempo. </a:t>
            </a:r>
          </a:p>
          <a:p>
            <a:r>
              <a:rPr lang="es-ES" b="1" dirty="0" smtClean="0"/>
              <a:t>Castigan</a:t>
            </a:r>
            <a:r>
              <a:rPr lang="es-ES" dirty="0" smtClean="0"/>
              <a:t> a las personas que se dan cuenta que “la persona detrás de la cortina” es sólo un hombre sin autenticidad ni ninguna autoridad real.</a:t>
            </a:r>
          </a:p>
          <a:p>
            <a:r>
              <a:rPr lang="es-ES" dirty="0" smtClean="0"/>
              <a:t>“Lo que deseabais tener, lo teníais ya durante todo este tiempo”. Lo habían arriesgado todo, hasta su propia vida, para obtener algo que ya poseían.</a:t>
            </a:r>
            <a:endParaRPr lang="es-E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Lo mismo pasa cuando</a:t>
            </a:r>
            <a:endParaRPr lang="es-ES" dirty="0"/>
          </a:p>
        </p:txBody>
      </p:sp>
      <p:sp>
        <p:nvSpPr>
          <p:cNvPr id="3" name="2 Marcador de contenido"/>
          <p:cNvSpPr>
            <a:spLocks noGrp="1"/>
          </p:cNvSpPr>
          <p:nvPr>
            <p:ph idx="1"/>
          </p:nvPr>
        </p:nvSpPr>
        <p:spPr/>
        <p:txBody>
          <a:bodyPr>
            <a:normAutofit/>
          </a:bodyPr>
          <a:lstStyle/>
          <a:p>
            <a:pPr algn="ctr"/>
            <a:r>
              <a:rPr lang="es-ES" sz="4000" dirty="0" smtClean="0"/>
              <a:t>En familias e iglesias cristianas, se pide cumplir todo tipo de exigencias y actos religiosos con la meta de merecer la aprobación divina, aprobación ya recibida gratuitamente gracias a la muerte de Jesús en la cruz.</a:t>
            </a:r>
            <a:endParaRPr lang="es-ES"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Qué práctico !</a:t>
            </a:r>
            <a:endParaRPr lang="es-ES" dirty="0"/>
          </a:p>
        </p:txBody>
      </p:sp>
      <p:sp>
        <p:nvSpPr>
          <p:cNvPr id="3" name="2 Marcador de contenido"/>
          <p:cNvSpPr>
            <a:spLocks noGrp="1"/>
          </p:cNvSpPr>
          <p:nvPr>
            <p:ph idx="1"/>
          </p:nvPr>
        </p:nvSpPr>
        <p:spPr/>
        <p:txBody>
          <a:bodyPr>
            <a:normAutofit fontScale="92500"/>
          </a:bodyPr>
          <a:lstStyle/>
          <a:p>
            <a:r>
              <a:rPr lang="es-ES" dirty="0" smtClean="0"/>
              <a:t>La posición o el cargo que ocupan </a:t>
            </a:r>
            <a:r>
              <a:rPr lang="es-ES" b="1" dirty="0" smtClean="0">
                <a:effectLst>
                  <a:outerShdw blurRad="38100" dist="38100" dir="2700000" algn="tl">
                    <a:srgbClr val="000000">
                      <a:alpha val="43137"/>
                    </a:srgbClr>
                  </a:outerShdw>
                </a:effectLst>
              </a:rPr>
              <a:t>les permite ejercer un control</a:t>
            </a:r>
            <a:r>
              <a:rPr lang="es-ES" dirty="0" smtClean="0"/>
              <a:t> </a:t>
            </a:r>
            <a:r>
              <a:rPr lang="es-ES" u="sng" dirty="0" smtClean="0"/>
              <a:t>incluso si son indignos</a:t>
            </a:r>
            <a:r>
              <a:rPr lang="es-ES" dirty="0" smtClean="0"/>
              <a:t>.</a:t>
            </a:r>
          </a:p>
          <a:p>
            <a:r>
              <a:rPr lang="es-ES" dirty="0" smtClean="0"/>
              <a:t>P.ej. Un </a:t>
            </a:r>
            <a:r>
              <a:rPr lang="es-ES" b="1" dirty="0" smtClean="0"/>
              <a:t>fariseo</a:t>
            </a:r>
            <a:r>
              <a:rPr lang="es-ES" dirty="0" smtClean="0"/>
              <a:t> cuya apariencia de santidad exterior esconde </a:t>
            </a:r>
            <a:r>
              <a:rPr lang="es-ES" u="sng" dirty="0" smtClean="0"/>
              <a:t>un corazón vacío</a:t>
            </a:r>
            <a:r>
              <a:rPr lang="es-ES" dirty="0" smtClean="0"/>
              <a:t>, o un </a:t>
            </a:r>
            <a:r>
              <a:rPr lang="es-ES" b="1" dirty="0" smtClean="0"/>
              <a:t>escriba</a:t>
            </a:r>
            <a:r>
              <a:rPr lang="es-ES" dirty="0" smtClean="0"/>
              <a:t> cuya pericia se limita a la </a:t>
            </a:r>
            <a:r>
              <a:rPr lang="es-ES" u="sng" dirty="0" smtClean="0"/>
              <a:t>aplicación rutinaria </a:t>
            </a:r>
            <a:r>
              <a:rPr lang="es-ES" dirty="0" smtClean="0"/>
              <a:t>de los deberes religiosos, o un </a:t>
            </a:r>
            <a:r>
              <a:rPr lang="es-ES" b="1" dirty="0" smtClean="0"/>
              <a:t>pastor</a:t>
            </a:r>
            <a:r>
              <a:rPr lang="es-ES" dirty="0" smtClean="0"/>
              <a:t> que no quiere tomar tiempo para </a:t>
            </a:r>
            <a:r>
              <a:rPr lang="es-ES" u="sng" dirty="0" smtClean="0"/>
              <a:t>hacer un balance </a:t>
            </a:r>
            <a:r>
              <a:rPr lang="es-ES" dirty="0" smtClean="0"/>
              <a:t>de su escasa vida interior, o un anciano que no quiere que nadie se entere de los </a:t>
            </a:r>
            <a:r>
              <a:rPr lang="es-ES" u="sng" dirty="0" smtClean="0"/>
              <a:t>serios problemas </a:t>
            </a:r>
            <a:r>
              <a:rPr lang="es-ES" dirty="0" smtClean="0"/>
              <a:t>que tiene en su familia.</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¿Qué base para la autoridad?</a:t>
            </a:r>
            <a:br>
              <a:rPr lang="es-ES" dirty="0" smtClean="0"/>
            </a:br>
            <a:r>
              <a:rPr lang="es-ES" sz="3600" dirty="0" smtClean="0"/>
              <a:t>Una actitud exasperante</a:t>
            </a:r>
            <a:endParaRPr lang="es-ES" sz="3600" dirty="0"/>
          </a:p>
        </p:txBody>
      </p:sp>
      <p:sp>
        <p:nvSpPr>
          <p:cNvPr id="3" name="2 Marcador de contenido"/>
          <p:cNvSpPr>
            <a:spLocks noGrp="1"/>
          </p:cNvSpPr>
          <p:nvPr>
            <p:ph idx="1"/>
          </p:nvPr>
        </p:nvSpPr>
        <p:spPr>
          <a:xfrm>
            <a:off x="457200" y="1928802"/>
            <a:ext cx="8229600" cy="4197361"/>
          </a:xfrm>
        </p:spPr>
        <p:txBody>
          <a:bodyPr/>
          <a:lstStyle/>
          <a:p>
            <a:pPr algn="ctr">
              <a:buNone/>
            </a:pPr>
            <a:r>
              <a:rPr lang="es-ES" dirty="0" smtClean="0"/>
              <a:t>   </a:t>
            </a:r>
            <a:r>
              <a:rPr lang="es-ES" sz="4800" dirty="0" smtClean="0"/>
              <a:t>Una insistencia exasperante sobre un </a:t>
            </a:r>
            <a:r>
              <a:rPr lang="es-ES" sz="4800" b="1" dirty="0" smtClean="0"/>
              <a:t>rango</a:t>
            </a:r>
            <a:r>
              <a:rPr lang="es-ES" sz="4800" dirty="0" smtClean="0"/>
              <a:t>, una </a:t>
            </a:r>
            <a:r>
              <a:rPr lang="es-ES" sz="4800" b="1" dirty="0" smtClean="0"/>
              <a:t>posición</a:t>
            </a:r>
            <a:r>
              <a:rPr lang="es-ES" sz="4800" dirty="0" smtClean="0"/>
              <a:t>, un </a:t>
            </a:r>
            <a:r>
              <a:rPr lang="es-ES" sz="4800" b="1" dirty="0" smtClean="0"/>
              <a:t>estatus</a:t>
            </a:r>
            <a:r>
              <a:rPr lang="es-ES" sz="4800" dirty="0" smtClean="0"/>
              <a:t> o un </a:t>
            </a:r>
            <a:r>
              <a:rPr lang="es-ES" sz="4800" b="1" dirty="0" smtClean="0"/>
              <a:t>título</a:t>
            </a:r>
            <a:r>
              <a:rPr lang="es-ES" sz="4800" dirty="0" smtClean="0"/>
              <a:t> como </a:t>
            </a:r>
            <a:r>
              <a:rPr lang="es-ES" sz="4800" b="1" u="sng" dirty="0" smtClean="0">
                <a:effectLst>
                  <a:outerShdw blurRad="38100" dist="38100" dir="2700000" algn="tl">
                    <a:srgbClr val="000000">
                      <a:alpha val="43137"/>
                    </a:srgbClr>
                  </a:outerShdw>
                </a:effectLst>
              </a:rPr>
              <a:t>única</a:t>
            </a:r>
            <a:r>
              <a:rPr lang="es-ES" sz="4800" u="sng" dirty="0" smtClean="0">
                <a:effectLst>
                  <a:outerShdw blurRad="38100" dist="38100" dir="2700000" algn="tl">
                    <a:srgbClr val="000000">
                      <a:alpha val="43137"/>
                    </a:srgbClr>
                  </a:outerShdw>
                </a:effectLst>
              </a:rPr>
              <a:t> </a:t>
            </a:r>
            <a:r>
              <a:rPr lang="es-ES" sz="4800" u="sng" dirty="0" smtClean="0"/>
              <a:t>base de autoridad espiritual</a:t>
            </a:r>
            <a:r>
              <a:rPr lang="es-ES" sz="4800" dirty="0"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¿Qué base para la autoridad?</a:t>
            </a:r>
            <a:br>
              <a:rPr lang="es-ES" dirty="0" smtClean="0"/>
            </a:br>
            <a:r>
              <a:rPr lang="es-ES" sz="3600" dirty="0" smtClean="0"/>
              <a:t>Una tradición con criterios exteriores</a:t>
            </a:r>
            <a:endParaRPr lang="es-ES" dirty="0"/>
          </a:p>
        </p:txBody>
      </p:sp>
      <p:sp>
        <p:nvSpPr>
          <p:cNvPr id="3" name="2 Marcador de contenido"/>
          <p:cNvSpPr>
            <a:spLocks noGrp="1"/>
          </p:cNvSpPr>
          <p:nvPr>
            <p:ph idx="1"/>
          </p:nvPr>
        </p:nvSpPr>
        <p:spPr>
          <a:xfrm>
            <a:off x="914400" y="2214554"/>
            <a:ext cx="7772400" cy="4141006"/>
          </a:xfrm>
        </p:spPr>
        <p:txBody>
          <a:bodyPr/>
          <a:lstStyle/>
          <a:p>
            <a:r>
              <a:rPr lang="es-ES" dirty="0" smtClean="0"/>
              <a:t>En su santísima tradición los judíos del tiempo de Jesús tenían 3 criterios para el poder y la autoridad:</a:t>
            </a:r>
          </a:p>
          <a:p>
            <a:pPr marL="514350" indent="-514350">
              <a:buAutoNum type="arabicPeriod"/>
            </a:pPr>
            <a:r>
              <a:rPr lang="es-ES" dirty="0" smtClean="0"/>
              <a:t>La </a:t>
            </a:r>
            <a:r>
              <a:rPr lang="es-ES" b="1" u="sng" dirty="0" smtClean="0"/>
              <a:t>edad</a:t>
            </a:r>
            <a:r>
              <a:rPr lang="es-ES" dirty="0" smtClean="0"/>
              <a:t>: Ser </a:t>
            </a:r>
            <a:r>
              <a:rPr lang="es-ES" b="1" dirty="0" smtClean="0"/>
              <a:t>viejo</a:t>
            </a:r>
          </a:p>
          <a:p>
            <a:pPr marL="514350" indent="-514350">
              <a:buAutoNum type="arabicPeriod"/>
            </a:pPr>
            <a:r>
              <a:rPr lang="es-ES" dirty="0"/>
              <a:t> </a:t>
            </a:r>
            <a:r>
              <a:rPr lang="es-ES" dirty="0" smtClean="0"/>
              <a:t>El </a:t>
            </a:r>
            <a:r>
              <a:rPr lang="es-ES" b="1" u="sng" dirty="0" smtClean="0"/>
              <a:t>sexo</a:t>
            </a:r>
            <a:r>
              <a:rPr lang="es-ES" dirty="0" smtClean="0"/>
              <a:t>: Ser </a:t>
            </a:r>
            <a:r>
              <a:rPr lang="es-ES" b="1" dirty="0" smtClean="0"/>
              <a:t>varón</a:t>
            </a:r>
          </a:p>
          <a:p>
            <a:pPr marL="514350" indent="-514350">
              <a:buAutoNum type="arabicPeriod"/>
            </a:pPr>
            <a:r>
              <a:rPr lang="es-ES" dirty="0"/>
              <a:t> </a:t>
            </a:r>
            <a:r>
              <a:rPr lang="es-ES" dirty="0" smtClean="0"/>
              <a:t>La </a:t>
            </a:r>
            <a:r>
              <a:rPr lang="es-ES" b="1" u="sng" dirty="0" smtClean="0"/>
              <a:t>raza</a:t>
            </a:r>
            <a:r>
              <a:rPr lang="es-ES" dirty="0" smtClean="0"/>
              <a:t>:. Ser </a:t>
            </a:r>
            <a:r>
              <a:rPr lang="es-ES" b="1" dirty="0" smtClean="0"/>
              <a:t>judío</a:t>
            </a:r>
          </a:p>
          <a:p>
            <a:pPr marL="514350" indent="-514350">
              <a:buNone/>
            </a:pPr>
            <a:r>
              <a:rPr lang="es-ES" dirty="0" smtClean="0"/>
              <a:t>      No era necesario ser </a:t>
            </a:r>
            <a:r>
              <a:rPr lang="es-ES" b="1" dirty="0" smtClean="0"/>
              <a:t>justo</a:t>
            </a:r>
            <a:r>
              <a:rPr lang="es-ES" dirty="0" smtClean="0"/>
              <a:t>, </a:t>
            </a:r>
            <a:r>
              <a:rPr lang="es-ES" b="1" dirty="0" smtClean="0"/>
              <a:t>sabio</a:t>
            </a:r>
            <a:r>
              <a:rPr lang="es-ES" dirty="0" smtClean="0"/>
              <a:t>, </a:t>
            </a:r>
            <a:r>
              <a:rPr lang="es-ES" b="1" dirty="0" smtClean="0"/>
              <a:t>amable</a:t>
            </a:r>
            <a:r>
              <a:rPr lang="es-ES" dirty="0" smtClean="0"/>
              <a:t>, saber </a:t>
            </a:r>
            <a:r>
              <a:rPr lang="es-ES" b="1" dirty="0" smtClean="0"/>
              <a:t>discernir</a:t>
            </a:r>
            <a:r>
              <a:rPr lang="es-ES" dirty="0" smtClean="0"/>
              <a:t> o </a:t>
            </a:r>
            <a:r>
              <a:rPr lang="es-ES" b="1" dirty="0" smtClean="0"/>
              <a:t>ser dirigido por el Espíritu</a:t>
            </a:r>
            <a:r>
              <a:rPr lang="es-ES" dirty="0" smtClean="0"/>
              <a:t>.</a:t>
            </a:r>
          </a:p>
          <a:p>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Lo importante es la imagen,</a:t>
            </a:r>
            <a:br>
              <a:rPr lang="es-ES" dirty="0" smtClean="0"/>
            </a:br>
            <a:r>
              <a:rPr lang="es-ES" dirty="0" smtClean="0"/>
              <a:t>ser visto</a:t>
            </a:r>
            <a:endParaRPr lang="es-ES" dirty="0"/>
          </a:p>
        </p:txBody>
      </p:sp>
      <p:sp>
        <p:nvSpPr>
          <p:cNvPr id="3" name="2 Marcador de contenido"/>
          <p:cNvSpPr>
            <a:spLocks noGrp="1"/>
          </p:cNvSpPr>
          <p:nvPr>
            <p:ph idx="1"/>
          </p:nvPr>
        </p:nvSpPr>
        <p:spPr>
          <a:xfrm>
            <a:off x="214282" y="1928802"/>
            <a:ext cx="9072626" cy="4197361"/>
          </a:xfrm>
        </p:spPr>
        <p:txBody>
          <a:bodyPr>
            <a:normAutofit/>
          </a:bodyPr>
          <a:lstStyle/>
          <a:p>
            <a:pPr>
              <a:buNone/>
            </a:pPr>
            <a:r>
              <a:rPr lang="es-ES" sz="3600" dirty="0" smtClean="0"/>
              <a:t>   “Antes bien, hacen todas sus obras </a:t>
            </a:r>
            <a:r>
              <a:rPr lang="es-ES" sz="3600" u="sng" dirty="0" smtClean="0"/>
              <a:t>para</a:t>
            </a:r>
            <a:r>
              <a:rPr lang="es-ES" sz="3600" dirty="0" smtClean="0"/>
              <a:t> </a:t>
            </a:r>
            <a:r>
              <a:rPr lang="es-ES" sz="3600" b="1" dirty="0" smtClean="0">
                <a:effectLst>
                  <a:outerShdw blurRad="38100" dist="38100" dir="2700000" algn="tl">
                    <a:srgbClr val="000000">
                      <a:alpha val="43137"/>
                    </a:srgbClr>
                  </a:outerShdw>
                </a:effectLst>
              </a:rPr>
              <a:t>ser vistos</a:t>
            </a:r>
            <a:r>
              <a:rPr lang="es-ES" sz="3600" dirty="0" smtClean="0"/>
              <a:t> por los hombres, pues ensanchan sus filacterias y extienden los flecos de sus mantos; aman los </a:t>
            </a:r>
            <a:r>
              <a:rPr lang="es-ES" sz="3600" b="1" u="sng" dirty="0" smtClean="0">
                <a:effectLst>
                  <a:outerShdw blurRad="38100" dist="38100" dir="2700000" algn="tl">
                    <a:srgbClr val="000000">
                      <a:alpha val="43137"/>
                    </a:srgbClr>
                  </a:outerShdw>
                </a:effectLst>
              </a:rPr>
              <a:t>primeros</a:t>
            </a:r>
            <a:r>
              <a:rPr lang="es-ES" sz="3600" dirty="0" smtClean="0">
                <a:effectLst>
                  <a:outerShdw blurRad="38100" dist="38100" dir="2700000" algn="tl">
                    <a:srgbClr val="000000">
                      <a:alpha val="43137"/>
                    </a:srgbClr>
                  </a:outerShdw>
                </a:effectLst>
              </a:rPr>
              <a:t> </a:t>
            </a:r>
            <a:r>
              <a:rPr lang="es-ES" sz="3600" dirty="0" smtClean="0"/>
              <a:t>asientos en las cenas, las </a:t>
            </a:r>
            <a:r>
              <a:rPr lang="es-ES" sz="3600" b="1" u="sng" dirty="0" smtClean="0">
                <a:effectLst>
                  <a:outerShdw blurRad="38100" dist="38100" dir="2700000" algn="tl">
                    <a:srgbClr val="000000">
                      <a:alpha val="43137"/>
                    </a:srgbClr>
                  </a:outerShdw>
                </a:effectLst>
              </a:rPr>
              <a:t>primeras</a:t>
            </a:r>
            <a:r>
              <a:rPr lang="es-ES" sz="3600" dirty="0" smtClean="0">
                <a:effectLst>
                  <a:outerShdw blurRad="38100" dist="38100" dir="2700000" algn="tl">
                    <a:srgbClr val="000000">
                      <a:alpha val="43137"/>
                    </a:srgbClr>
                  </a:outerShdw>
                </a:effectLst>
              </a:rPr>
              <a:t> </a:t>
            </a:r>
            <a:r>
              <a:rPr lang="es-ES" sz="3600" dirty="0" smtClean="0"/>
              <a:t>sillas en las sinagogas, las </a:t>
            </a:r>
            <a:r>
              <a:rPr lang="es-ES" sz="3600" b="1" dirty="0" smtClean="0">
                <a:effectLst>
                  <a:outerShdw blurRad="38100" dist="38100" dir="2700000" algn="tl">
                    <a:srgbClr val="000000">
                      <a:alpha val="43137"/>
                    </a:srgbClr>
                  </a:outerShdw>
                </a:effectLst>
              </a:rPr>
              <a:t>salutaciones</a:t>
            </a:r>
            <a:r>
              <a:rPr lang="es-ES" sz="3600" dirty="0" smtClean="0">
                <a:effectLst>
                  <a:outerShdw blurRad="38100" dist="38100" dir="2700000" algn="tl">
                    <a:srgbClr val="000000">
                      <a:alpha val="43137"/>
                    </a:srgbClr>
                  </a:outerShdw>
                </a:effectLst>
              </a:rPr>
              <a:t> </a:t>
            </a:r>
            <a:r>
              <a:rPr lang="es-ES" sz="3600" dirty="0" smtClean="0"/>
              <a:t>en las plazas y que los hombres los llamen: “</a:t>
            </a:r>
            <a:r>
              <a:rPr lang="es-ES" sz="3600" b="1" dirty="0" smtClean="0">
                <a:effectLst>
                  <a:outerShdw blurRad="38100" dist="38100" dir="2700000" algn="tl">
                    <a:srgbClr val="000000">
                      <a:alpha val="43137"/>
                    </a:srgbClr>
                  </a:outerShdw>
                </a:effectLst>
              </a:rPr>
              <a:t>Rabí, Rabí</a:t>
            </a:r>
            <a:r>
              <a:rPr lang="es-ES" sz="3600" dirty="0" smtClean="0"/>
              <a:t>”.”</a:t>
            </a:r>
            <a:r>
              <a:rPr lang="es-ES" dirty="0" smtClean="0"/>
              <a:t> (</a:t>
            </a:r>
            <a:r>
              <a:rPr lang="es-ES" sz="2800" b="1" dirty="0" smtClean="0"/>
              <a:t>Mat 23.5-6</a:t>
            </a:r>
            <a:r>
              <a:rPr lang="es-ES" dirty="0" smtClean="0"/>
              <a:t>)</a:t>
            </a:r>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Prioridad a las apariencias</a:t>
            </a:r>
            <a:endParaRPr lang="es-ES" dirty="0"/>
          </a:p>
        </p:txBody>
      </p:sp>
      <p:sp>
        <p:nvSpPr>
          <p:cNvPr id="3" name="2 Marcador de contenido"/>
          <p:cNvSpPr>
            <a:spLocks noGrp="1"/>
          </p:cNvSpPr>
          <p:nvPr>
            <p:ph idx="1"/>
          </p:nvPr>
        </p:nvSpPr>
        <p:spPr/>
        <p:txBody>
          <a:bodyPr>
            <a:normAutofit fontScale="92500" lnSpcReduction="20000"/>
          </a:bodyPr>
          <a:lstStyle/>
          <a:p>
            <a:r>
              <a:rPr lang="es-ES" b="1" dirty="0" smtClean="0"/>
              <a:t>Instrucciones</a:t>
            </a:r>
            <a:r>
              <a:rPr lang="es-ES" dirty="0" smtClean="0"/>
              <a:t> sobre cómo aprender a “</a:t>
            </a:r>
            <a:r>
              <a:rPr lang="es-ES" b="1" dirty="0" smtClean="0"/>
              <a:t>actuar</a:t>
            </a:r>
            <a:r>
              <a:rPr lang="es-ES" dirty="0" smtClean="0"/>
              <a:t>” cómo pastor. “Cuanto más cuidada sea </a:t>
            </a:r>
            <a:r>
              <a:rPr lang="es-ES" b="1" dirty="0" smtClean="0"/>
              <a:t>vuestra imagen</a:t>
            </a:r>
            <a:r>
              <a:rPr lang="es-ES" dirty="0" smtClean="0"/>
              <a:t>, tanto más éxito tendréis”. “Vuestra esposa y vuestros hijos deben emplear el título de “pastor” cuando os dirigen la palabra en público, comunicando así </a:t>
            </a:r>
            <a:r>
              <a:rPr lang="es-ES" b="1" dirty="0" smtClean="0"/>
              <a:t>una actitud reverente y respetuosa de vuestra </a:t>
            </a:r>
            <a:r>
              <a:rPr lang="es-ES" b="1" u="sng" dirty="0" smtClean="0"/>
              <a:t>posición</a:t>
            </a:r>
            <a:r>
              <a:rPr lang="es-ES" dirty="0" smtClean="0"/>
              <a:t>. “Debéis sentaros encima de la tarima de manera apropiada, es de vital importancia. Calcetines oscuros, nunca crucéis vuestras piernas para que la gente no vea la parte trasera de vuestros zapatos”. </a:t>
            </a:r>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Prioridad a las apariencias </a:t>
            </a:r>
            <a:br>
              <a:rPr lang="es-ES" dirty="0" smtClean="0"/>
            </a:br>
            <a:r>
              <a:rPr lang="es-ES" sz="3600" dirty="0" smtClean="0"/>
              <a:t>otros consejos</a:t>
            </a:r>
            <a:endParaRPr lang="es-ES" sz="3600" dirty="0"/>
          </a:p>
        </p:txBody>
      </p:sp>
      <p:sp>
        <p:nvSpPr>
          <p:cNvPr id="3" name="2 Marcador de contenido"/>
          <p:cNvSpPr>
            <a:spLocks noGrp="1"/>
          </p:cNvSpPr>
          <p:nvPr>
            <p:ph idx="1"/>
          </p:nvPr>
        </p:nvSpPr>
        <p:spPr>
          <a:xfrm>
            <a:off x="357158" y="1928802"/>
            <a:ext cx="8501122" cy="4714908"/>
          </a:xfrm>
        </p:spPr>
        <p:txBody>
          <a:bodyPr>
            <a:normAutofit fontScale="92500" lnSpcReduction="10000"/>
          </a:bodyPr>
          <a:lstStyle/>
          <a:p>
            <a:pPr>
              <a:buNone/>
            </a:pPr>
            <a:r>
              <a:rPr lang="es-ES" dirty="0" smtClean="0"/>
              <a:t>    “Tenéis vacaciones y hay que reparar algo en el coche. Debéis comprar recambios. </a:t>
            </a:r>
            <a:r>
              <a:rPr lang="es-ES" u="sng" dirty="0" smtClean="0"/>
              <a:t>No olvidéis de cambiaros de ropa</a:t>
            </a:r>
            <a:r>
              <a:rPr lang="es-ES" dirty="0" smtClean="0"/>
              <a:t>. Nunca debéis presentaros en público en mono de trabajo, sino con una vestimenta que testifique de </a:t>
            </a:r>
            <a:r>
              <a:rPr lang="es-ES" u="sng" dirty="0" smtClean="0"/>
              <a:t>vuestra dignidad pastoral</a:t>
            </a:r>
            <a:r>
              <a:rPr lang="es-ES" dirty="0" smtClean="0"/>
              <a:t>.” </a:t>
            </a:r>
            <a:r>
              <a:rPr lang="es-ES" sz="3500" b="1" dirty="0" smtClean="0">
                <a:effectLst>
                  <a:outerShdw blurRad="38100" dist="38100" dir="2700000" algn="tl">
                    <a:srgbClr val="000000">
                      <a:alpha val="43137"/>
                    </a:srgbClr>
                  </a:outerShdw>
                </a:effectLst>
              </a:rPr>
              <a:t>Lo que cuenta es la imagen</a:t>
            </a:r>
            <a:r>
              <a:rPr lang="es-ES" dirty="0" smtClean="0"/>
              <a:t>. Un consejo también en cuanto a la voz: “Cuando subid a la tarima del púlpito, recordad que sois la voz de Dios, debe resonar en consecuencia.” Como si estuviéramos en el teatro. Estas instrucciones serían propias de un actor o de un </a:t>
            </a:r>
            <a:r>
              <a:rPr lang="es-ES" dirty="0" err="1" smtClean="0"/>
              <a:t>showman</a:t>
            </a:r>
            <a:r>
              <a:rPr lang="es-ES" dirty="0" smtClean="0"/>
              <a:t>.</a:t>
            </a:r>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804</TotalTime>
  <Words>2547</Words>
  <Application>Microsoft Office PowerPoint</Application>
  <PresentationFormat>Presentación en pantalla (4:3)</PresentationFormat>
  <Paragraphs>122</Paragraphs>
  <Slides>35</Slides>
  <Notes>0</Notes>
  <HiddenSlides>0</HiddenSlides>
  <MMClips>0</MMClips>
  <ScaleCrop>false</ScaleCrop>
  <HeadingPairs>
    <vt:vector size="4" baseType="variant">
      <vt:variant>
        <vt:lpstr>Tema</vt:lpstr>
      </vt:variant>
      <vt:variant>
        <vt:i4>1</vt:i4>
      </vt:variant>
      <vt:variant>
        <vt:lpstr>Títulos de diapositiva</vt:lpstr>
      </vt:variant>
      <vt:variant>
        <vt:i4>35</vt:i4>
      </vt:variant>
    </vt:vector>
  </HeadingPairs>
  <TitlesOfParts>
    <vt:vector size="36" baseType="lpstr">
      <vt:lpstr>Metro</vt:lpstr>
      <vt:lpstr>Jesús  y el abuso espiritual</vt:lpstr>
      <vt:lpstr>“Lo que digo va a misa, ¿vale?” (escriba o fariseo)</vt:lpstr>
      <vt:lpstr>Dos reproches</vt:lpstr>
      <vt:lpstr>¡ Qué práctico !</vt:lpstr>
      <vt:lpstr>¿Qué base para la autoridad? Una actitud exasperante</vt:lpstr>
      <vt:lpstr>¿Qué base para la autoridad? Una tradición con criterios exteriores</vt:lpstr>
      <vt:lpstr>Lo importante es la imagen, ser visto</vt:lpstr>
      <vt:lpstr>Prioridad a las apariencias</vt:lpstr>
      <vt:lpstr>Prioridad a las apariencias  otros consejos</vt:lpstr>
      <vt:lpstr>Te puedes imaginar Jesús diciendo…</vt:lpstr>
      <vt:lpstr>Las verdaderas preguntas</vt:lpstr>
      <vt:lpstr>Parecer espiritual sin serlo el teatro espiritual</vt:lpstr>
      <vt:lpstr>Hipótesis: soy pastor y  mi matrimonio no va bien</vt:lpstr>
      <vt:lpstr>Escogimos jugar un papel teatral caímos en una trampa</vt:lpstr>
      <vt:lpstr>etapa siguiente:  el abuso espiritual</vt:lpstr>
      <vt:lpstr>Apariencias:  lugar de honor para mí</vt:lpstr>
      <vt:lpstr>Exigir los honores</vt:lpstr>
      <vt:lpstr>Los fariseos = la élite, exigían honores, títulos: Rabí, maestro (pastor, reverendo)</vt:lpstr>
      <vt:lpstr>Siguen 2 versículos importantes</vt:lpstr>
      <vt:lpstr>3 fuentes</vt:lpstr>
      <vt:lpstr>Religión cargante  una enorme presión</vt:lpstr>
      <vt:lpstr>Qué tipo de cargas?</vt:lpstr>
      <vt:lpstr>CONTRASTE: “ligera mi carga”</vt:lpstr>
      <vt:lpstr>Robar la llave, cerrar y tirarla (satánico) </vt:lpstr>
      <vt:lpstr>Cuestionario cuestionable</vt:lpstr>
      <vt:lpstr>puntuación</vt:lpstr>
      <vt:lpstr>¿Carga espiritual  más ligera o mas pesada?</vt:lpstr>
      <vt:lpstr>La estrategia de Satanás</vt:lpstr>
      <vt:lpstr>La estrategia de Satanás</vt:lpstr>
      <vt:lpstr>La estrategia de Satanás Apariencia de piedad</vt:lpstr>
      <vt:lpstr>Vayamos a ver el “Mago de Oz” Una gran metáfora  sobre abuso espiritual</vt:lpstr>
      <vt:lpstr>Se corre la cortina</vt:lpstr>
      <vt:lpstr>una fachada</vt:lpstr>
      <vt:lpstr>Triste</vt:lpstr>
      <vt:lpstr>Lo mismo pasa cuando</vt:lpstr>
    </vt:vector>
  </TitlesOfParts>
  <Company>RevolucionUnattended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Jesús y el abuso espiritual</dc:title>
  <dc:creator>Usuario</dc:creator>
  <cp:lastModifiedBy>Usuario</cp:lastModifiedBy>
  <cp:revision>65</cp:revision>
  <dcterms:created xsi:type="dcterms:W3CDTF">2017-04-25T18:13:57Z</dcterms:created>
  <dcterms:modified xsi:type="dcterms:W3CDTF">2017-04-28T21:22:54Z</dcterms:modified>
</cp:coreProperties>
</file>