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302" r:id="rId4"/>
    <p:sldId id="303" r:id="rId5"/>
    <p:sldId id="304" r:id="rId6"/>
    <p:sldId id="305" r:id="rId7"/>
    <p:sldId id="306" r:id="rId8"/>
    <p:sldId id="307" r:id="rId9"/>
    <p:sldId id="261" r:id="rId10"/>
    <p:sldId id="257" r:id="rId11"/>
    <p:sldId id="258" r:id="rId12"/>
    <p:sldId id="259" r:id="rId13"/>
    <p:sldId id="260"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80" r:id="rId32"/>
    <p:sldId id="281" r:id="rId33"/>
    <p:sldId id="282" r:id="rId34"/>
    <p:sldId id="279" r:id="rId35"/>
    <p:sldId id="283" r:id="rId36"/>
    <p:sldId id="289" r:id="rId37"/>
    <p:sldId id="284" r:id="rId38"/>
    <p:sldId id="285" r:id="rId39"/>
    <p:sldId id="286" r:id="rId40"/>
    <p:sldId id="288" r:id="rId41"/>
    <p:sldId id="287" r:id="rId42"/>
    <p:sldId id="290" r:id="rId43"/>
    <p:sldId id="291" r:id="rId44"/>
    <p:sldId id="292" r:id="rId45"/>
    <p:sldId id="293" r:id="rId46"/>
    <p:sldId id="294" r:id="rId47"/>
    <p:sldId id="296" r:id="rId48"/>
    <p:sldId id="297" r:id="rId49"/>
    <p:sldId id="298" r:id="rId50"/>
    <p:sldId id="299" r:id="rId51"/>
    <p:sldId id="300" r:id="rId52"/>
    <p:sldId id="301" r:id="rId5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5148E5DF-950F-4C80-B3FC-3775B8D6325C}" type="datetimeFigureOut">
              <a:rPr lang="es-ES" smtClean="0"/>
              <a:pPr/>
              <a:t>28/04/2017</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6052E82-B800-4E55-9640-60EB86AB16E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148E5DF-950F-4C80-B3FC-3775B8D6325C}" type="datetimeFigureOut">
              <a:rPr lang="es-ES" smtClean="0"/>
              <a:pPr/>
              <a:t>28/04/2017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052E82-B800-4E55-9640-60EB86AB16E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148E5DF-950F-4C80-B3FC-3775B8D6325C}" type="datetimeFigureOut">
              <a:rPr lang="es-ES" smtClean="0"/>
              <a:pPr/>
              <a:t>28/04/2017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052E82-B800-4E55-9640-60EB86AB16E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5148E5DF-950F-4C80-B3FC-3775B8D6325C}" type="datetimeFigureOut">
              <a:rPr lang="es-ES" smtClean="0"/>
              <a:pPr/>
              <a:t>28/04/2017</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26052E82-B800-4E55-9640-60EB86AB16E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5148E5DF-950F-4C80-B3FC-3775B8D6325C}" type="datetimeFigureOut">
              <a:rPr lang="es-ES" smtClean="0"/>
              <a:pPr/>
              <a:t>28/04/2017</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26052E82-B800-4E55-9640-60EB86AB16ED}"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5148E5DF-950F-4C80-B3FC-3775B8D6325C}" type="datetimeFigureOut">
              <a:rPr lang="es-ES" smtClean="0"/>
              <a:pPr/>
              <a:t>28/04/2017</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26052E82-B800-4E55-9640-60EB86AB16E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5148E5DF-950F-4C80-B3FC-3775B8D6325C}" type="datetimeFigureOut">
              <a:rPr lang="es-ES" smtClean="0"/>
              <a:pPr/>
              <a:t>28/04/2017</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26052E82-B800-4E55-9640-60EB86AB16E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148E5DF-950F-4C80-B3FC-3775B8D6325C}" type="datetimeFigureOut">
              <a:rPr lang="es-ES" smtClean="0"/>
              <a:pPr/>
              <a:t>28/04/2017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6052E82-B800-4E55-9640-60EB86AB16E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5148E5DF-950F-4C80-B3FC-3775B8D6325C}" type="datetimeFigureOut">
              <a:rPr lang="es-ES" smtClean="0"/>
              <a:pPr/>
              <a:t>28/04/2017</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26052E82-B800-4E55-9640-60EB86AB16E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5148E5DF-950F-4C80-B3FC-3775B8D6325C}" type="datetimeFigureOut">
              <a:rPr lang="es-ES" smtClean="0"/>
              <a:pPr/>
              <a:t>28/04/2017</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26052E82-B800-4E55-9640-60EB86AB16E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5148E5DF-950F-4C80-B3FC-3775B8D6325C}" type="datetimeFigureOut">
              <a:rPr lang="es-ES" smtClean="0"/>
              <a:pPr/>
              <a:t>28/04/2017</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26052E82-B800-4E55-9640-60EB86AB16E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148E5DF-950F-4C80-B3FC-3775B8D6325C}" type="datetimeFigureOut">
              <a:rPr lang="es-ES" smtClean="0"/>
              <a:pPr/>
              <a:t>28/04/2017</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6052E82-B800-4E55-9640-60EB86AB16ED}"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776288"/>
            <a:ext cx="8062912" cy="2009770"/>
          </a:xfrm>
        </p:spPr>
        <p:txBody>
          <a:bodyPr>
            <a:normAutofit fontScale="90000"/>
          </a:bodyPr>
          <a:lstStyle/>
          <a:p>
            <a:r>
              <a:rPr lang="es-ES" dirty="0" smtClean="0"/>
              <a:t>Una de las 7 Trampas y Tentaciones de los responsables espirituales</a:t>
            </a:r>
            <a:endParaRPr lang="es-ES" dirty="0"/>
          </a:p>
        </p:txBody>
      </p:sp>
      <p:sp>
        <p:nvSpPr>
          <p:cNvPr id="3" name="2 Subtítulo"/>
          <p:cNvSpPr>
            <a:spLocks noGrp="1"/>
          </p:cNvSpPr>
          <p:nvPr>
            <p:ph type="subTitle" idx="1"/>
          </p:nvPr>
        </p:nvSpPr>
        <p:spPr>
          <a:xfrm>
            <a:off x="1000100" y="4429132"/>
            <a:ext cx="6772300" cy="1209668"/>
          </a:xfrm>
        </p:spPr>
        <p:txBody>
          <a:bodyPr/>
          <a:lstStyle/>
          <a:p>
            <a:r>
              <a:rPr lang="es-ES" b="1" dirty="0" smtClean="0">
                <a:solidFill>
                  <a:schemeClr val="tx1"/>
                </a:solidFill>
              </a:rPr>
              <a:t>Génesis de un posible abuso espiritual</a:t>
            </a:r>
            <a:endParaRPr lang="es-E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2018498"/>
          </a:xfrm>
        </p:spPr>
        <p:txBody>
          <a:bodyPr/>
          <a:lstStyle/>
          <a:p>
            <a:r>
              <a:rPr lang="es-ES" dirty="0" smtClean="0"/>
              <a:t>lo que faltaba: </a:t>
            </a:r>
            <a:r>
              <a:rPr lang="es-ES" b="1" dirty="0" smtClean="0"/>
              <a:t>humildad</a:t>
            </a:r>
            <a:r>
              <a:rPr lang="es-ES" dirty="0" smtClean="0"/>
              <a:t> y</a:t>
            </a:r>
            <a:br>
              <a:rPr lang="es-ES" dirty="0" smtClean="0"/>
            </a:br>
            <a:r>
              <a:rPr lang="es-ES" dirty="0" smtClean="0"/>
              <a:t>1</a:t>
            </a:r>
            <a:r>
              <a:rPr lang="es-ES" dirty="0" smtClean="0"/>
              <a:t> </a:t>
            </a:r>
            <a:r>
              <a:rPr lang="es-ES" dirty="0" err="1" smtClean="0"/>
              <a:t>Cor</a:t>
            </a:r>
            <a:r>
              <a:rPr lang="es-ES" dirty="0" smtClean="0"/>
              <a:t> 9.27    </a:t>
            </a:r>
            <a:r>
              <a:rPr lang="es-ES" b="1" dirty="0" smtClean="0"/>
              <a:t>autodisciplina</a:t>
            </a:r>
            <a:r>
              <a:rPr lang="es-ES" dirty="0" smtClean="0"/>
              <a:t/>
            </a:r>
            <a:br>
              <a:rPr lang="es-ES" dirty="0" smtClean="0"/>
            </a:br>
            <a:r>
              <a:rPr lang="es-ES" b="1" dirty="0" smtClean="0"/>
              <a:t>no </a:t>
            </a:r>
            <a:r>
              <a:rPr lang="es-ES" b="1" dirty="0" smtClean="0"/>
              <a:t>vivir según la carne </a:t>
            </a:r>
            <a:endParaRPr lang="es-ES" b="1" dirty="0"/>
          </a:p>
        </p:txBody>
      </p:sp>
      <p:sp>
        <p:nvSpPr>
          <p:cNvPr id="3" name="2 Marcador de contenido"/>
          <p:cNvSpPr>
            <a:spLocks noGrp="1"/>
          </p:cNvSpPr>
          <p:nvPr>
            <p:ph idx="1"/>
          </p:nvPr>
        </p:nvSpPr>
        <p:spPr>
          <a:xfrm>
            <a:off x="457200" y="2571744"/>
            <a:ext cx="8229600" cy="3883064"/>
          </a:xfrm>
        </p:spPr>
        <p:txBody>
          <a:bodyPr>
            <a:normAutofit/>
          </a:bodyPr>
          <a:lstStyle/>
          <a:p>
            <a:r>
              <a:rPr lang="es-ES" sz="3600" dirty="0" smtClean="0"/>
              <a:t>“… </a:t>
            </a:r>
            <a:r>
              <a:rPr lang="es-ES" sz="3600" b="1" dirty="0" smtClean="0">
                <a:effectLst>
                  <a:outerShdw blurRad="38100" dist="38100" dir="2700000" algn="tl">
                    <a:srgbClr val="000000">
                      <a:alpha val="43137"/>
                    </a:srgbClr>
                  </a:outerShdw>
                </a:effectLst>
              </a:rPr>
              <a:t>sino que golpeo mi cuerpo y lo pongo en servidumbre </a:t>
            </a:r>
            <a:r>
              <a:rPr lang="es-ES" sz="2800" b="1" dirty="0" smtClean="0">
                <a:effectLst>
                  <a:outerShdw blurRad="38100" dist="38100" dir="2700000" algn="tl">
                    <a:srgbClr val="000000">
                      <a:alpha val="43137"/>
                    </a:srgbClr>
                  </a:outerShdw>
                </a:effectLst>
              </a:rPr>
              <a:t>(lo hago mi esclavo), </a:t>
            </a:r>
            <a:r>
              <a:rPr lang="es-ES" sz="3600" b="1" dirty="0" smtClean="0">
                <a:effectLst>
                  <a:outerShdw blurRad="38100" dist="38100" dir="2700000" algn="tl">
                    <a:srgbClr val="000000">
                      <a:alpha val="43137"/>
                    </a:srgbClr>
                  </a:outerShdw>
                </a:effectLst>
              </a:rPr>
              <a:t>no sea </a:t>
            </a:r>
            <a:r>
              <a:rPr lang="es-ES" sz="3600" b="1" dirty="0" smtClean="0">
                <a:effectLst>
                  <a:outerShdw blurRad="38100" dist="38100" dir="2700000" algn="tl">
                    <a:srgbClr val="000000">
                      <a:alpha val="43137"/>
                    </a:srgbClr>
                  </a:outerShdw>
                </a:effectLst>
              </a:rPr>
              <a:t>que, </a:t>
            </a:r>
            <a:r>
              <a:rPr lang="es-ES" sz="3600" b="1" dirty="0" smtClean="0">
                <a:effectLst>
                  <a:outerShdw blurRad="38100" dist="38100" dir="2700000" algn="tl">
                    <a:srgbClr val="000000">
                      <a:alpha val="43137"/>
                    </a:srgbClr>
                  </a:outerShdw>
                </a:effectLst>
              </a:rPr>
              <a:t>habiendo sido heraldo para </a:t>
            </a:r>
            <a:r>
              <a:rPr lang="es-ES" sz="2800" b="1" dirty="0" smtClean="0">
                <a:effectLst>
                  <a:outerShdw blurRad="38100" dist="38100" dir="2700000" algn="tl">
                    <a:srgbClr val="000000">
                      <a:alpha val="43137"/>
                    </a:srgbClr>
                  </a:outerShdw>
                </a:effectLst>
              </a:rPr>
              <a:t>(predicado a) </a:t>
            </a:r>
            <a:r>
              <a:rPr lang="es-ES" sz="3600" b="1" dirty="0" smtClean="0">
                <a:effectLst>
                  <a:outerShdw blurRad="38100" dist="38100" dir="2700000" algn="tl">
                    <a:srgbClr val="000000">
                      <a:alpha val="43137"/>
                    </a:srgbClr>
                  </a:outerShdw>
                </a:effectLst>
              </a:rPr>
              <a:t>otros, yo mismo venga a ser eliminado </a:t>
            </a:r>
            <a:r>
              <a:rPr lang="es-ES" sz="2800" b="1" dirty="0" smtClean="0">
                <a:effectLst>
                  <a:outerShdw blurRad="38100" dist="38100" dir="2700000" algn="tl">
                    <a:srgbClr val="000000">
                      <a:alpha val="43137"/>
                    </a:srgbClr>
                  </a:outerShdw>
                </a:effectLst>
              </a:rPr>
              <a:t>(descalificado LA)</a:t>
            </a:r>
            <a:r>
              <a:rPr lang="es-ES" sz="3600" b="1" dirty="0" smtClean="0">
                <a:effectLst>
                  <a:outerShdw blurRad="38100" dist="38100" dir="2700000" algn="tl">
                    <a:srgbClr val="000000">
                      <a:alpha val="43137"/>
                    </a:srgbClr>
                  </a:outerShdw>
                </a:effectLst>
              </a:rPr>
              <a:t>”</a:t>
            </a:r>
            <a:endParaRPr lang="es-ES" sz="28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143008"/>
          </a:xfrm>
        </p:spPr>
        <p:txBody>
          <a:bodyPr>
            <a:normAutofit fontScale="90000"/>
          </a:bodyPr>
          <a:lstStyle/>
          <a:p>
            <a:r>
              <a:rPr lang="es-ES" dirty="0" smtClean="0"/>
              <a:t>7 Trampas y Tentaciones </a:t>
            </a:r>
            <a:br>
              <a:rPr lang="es-ES" dirty="0" smtClean="0"/>
            </a:br>
            <a:r>
              <a:rPr lang="es-ES" sz="4000" dirty="0" smtClean="0"/>
              <a:t>de los responsables espirituales</a:t>
            </a:r>
            <a:endParaRPr lang="es-ES" sz="4000" dirty="0"/>
          </a:p>
        </p:txBody>
      </p:sp>
      <p:sp>
        <p:nvSpPr>
          <p:cNvPr id="3" name="2 Marcador de contenido"/>
          <p:cNvSpPr>
            <a:spLocks noGrp="1"/>
          </p:cNvSpPr>
          <p:nvPr>
            <p:ph idx="1"/>
          </p:nvPr>
        </p:nvSpPr>
        <p:spPr>
          <a:xfrm>
            <a:off x="142844" y="1600200"/>
            <a:ext cx="8786874" cy="4525963"/>
          </a:xfrm>
        </p:spPr>
        <p:txBody>
          <a:bodyPr>
            <a:normAutofit fontScale="92500" lnSpcReduction="20000"/>
          </a:bodyPr>
          <a:lstStyle/>
          <a:p>
            <a:pPr>
              <a:buNone/>
            </a:pPr>
            <a:r>
              <a:rPr lang="es-ES" u="sng" dirty="0" smtClean="0"/>
              <a:t>Según las responsabilidades que les son confiadas</a:t>
            </a:r>
            <a:r>
              <a:rPr lang="es-ES" dirty="0" smtClean="0"/>
              <a:t>:</a:t>
            </a:r>
          </a:p>
          <a:p>
            <a:r>
              <a:rPr lang="es-ES" dirty="0" smtClean="0"/>
              <a:t>Administrar fondos importantes -“</a:t>
            </a:r>
            <a:r>
              <a:rPr lang="es-ES" b="1" dirty="0" smtClean="0">
                <a:effectLst>
                  <a:outerShdw blurRad="38100" dist="38100" dir="2700000" algn="tl">
                    <a:srgbClr val="000000">
                      <a:alpha val="43137"/>
                    </a:srgbClr>
                  </a:outerShdw>
                </a:effectLst>
              </a:rPr>
              <a:t>no ser amigo del dinero</a:t>
            </a:r>
            <a:r>
              <a:rPr lang="es-ES" dirty="0" smtClean="0"/>
              <a:t>”</a:t>
            </a:r>
          </a:p>
          <a:p>
            <a:r>
              <a:rPr lang="es-ES" dirty="0" smtClean="0"/>
              <a:t>Ejercen un cierto poder – </a:t>
            </a:r>
            <a:r>
              <a:rPr lang="es-ES" b="1" dirty="0" smtClean="0">
                <a:effectLst>
                  <a:outerShdw blurRad="38100" dist="38100" dir="2700000" algn="tl">
                    <a:srgbClr val="000000">
                      <a:alpha val="43137"/>
                    </a:srgbClr>
                  </a:outerShdw>
                </a:effectLst>
              </a:rPr>
              <a:t>orgullo</a:t>
            </a:r>
            <a:r>
              <a:rPr lang="es-ES" dirty="0" smtClean="0"/>
              <a:t>, </a:t>
            </a:r>
            <a:r>
              <a:rPr lang="es-ES" sz="3600" b="1" i="1" dirty="0" smtClean="0"/>
              <a:t>abuso de poder</a:t>
            </a:r>
          </a:p>
          <a:p>
            <a:r>
              <a:rPr lang="es-ES" dirty="0" smtClean="0"/>
              <a:t>Contacto permanente con personas que deben aconsejar – </a:t>
            </a:r>
            <a:r>
              <a:rPr lang="es-ES" sz="3500" b="1" i="1" dirty="0" smtClean="0"/>
              <a:t>relaciones demasiado íntimas </a:t>
            </a:r>
            <a:r>
              <a:rPr lang="es-ES" dirty="0" smtClean="0"/>
              <a:t>(personas del otro sexo)</a:t>
            </a:r>
          </a:p>
          <a:p>
            <a:r>
              <a:rPr lang="es-ES" dirty="0" smtClean="0"/>
              <a:t>Decepciones mayores – no se entiende su forma de actuar – </a:t>
            </a:r>
            <a:r>
              <a:rPr lang="es-ES" sz="3500" b="1" i="1" dirty="0" smtClean="0"/>
              <a:t>desánimo, amargura </a:t>
            </a:r>
            <a:endParaRPr lang="es-ES" sz="35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7 Trampas y </a:t>
            </a:r>
            <a:r>
              <a:rPr lang="es-ES" dirty="0" smtClean="0"/>
              <a:t>Tentaciones </a:t>
            </a:r>
            <a:br>
              <a:rPr lang="es-ES" dirty="0" smtClean="0"/>
            </a:br>
            <a:r>
              <a:rPr lang="es-ES" dirty="0" smtClean="0"/>
              <a:t>de un pastor</a:t>
            </a:r>
            <a:endParaRPr lang="es-ES" dirty="0"/>
          </a:p>
        </p:txBody>
      </p:sp>
      <p:sp>
        <p:nvSpPr>
          <p:cNvPr id="3" name="2 Marcador de contenido"/>
          <p:cNvSpPr>
            <a:spLocks noGrp="1"/>
          </p:cNvSpPr>
          <p:nvPr>
            <p:ph idx="1"/>
          </p:nvPr>
        </p:nvSpPr>
        <p:spPr>
          <a:xfrm>
            <a:off x="142844" y="1714488"/>
            <a:ext cx="8786874" cy="4714908"/>
          </a:xfrm>
        </p:spPr>
        <p:txBody>
          <a:bodyPr>
            <a:normAutofit lnSpcReduction="10000"/>
          </a:bodyPr>
          <a:lstStyle/>
          <a:p>
            <a:r>
              <a:rPr lang="es-ES" dirty="0" smtClean="0"/>
              <a:t>Ven tantas cosas por hacer, pocos comprometidos  </a:t>
            </a:r>
            <a:r>
              <a:rPr lang="es-ES" sz="3600" b="1" i="1" dirty="0" smtClean="0"/>
              <a:t>activismo</a:t>
            </a:r>
            <a:r>
              <a:rPr lang="es-ES" dirty="0" smtClean="0"/>
              <a:t> para compensar deficiencias de otros</a:t>
            </a:r>
          </a:p>
          <a:p>
            <a:pPr>
              <a:buNone/>
            </a:pPr>
            <a:endParaRPr lang="es-ES" dirty="0" smtClean="0"/>
          </a:p>
          <a:p>
            <a:r>
              <a:rPr lang="es-ES" dirty="0" smtClean="0"/>
              <a:t>Deben colaborar con otros – fuente de </a:t>
            </a:r>
            <a:r>
              <a:rPr lang="es-ES" sz="3600" b="1" i="1" dirty="0" smtClean="0"/>
              <a:t>frustración</a:t>
            </a:r>
            <a:r>
              <a:rPr lang="es-ES" dirty="0" smtClean="0"/>
              <a:t> y </a:t>
            </a:r>
            <a:r>
              <a:rPr lang="es-ES" sz="3600" b="1" i="1" dirty="0" smtClean="0"/>
              <a:t>fricción</a:t>
            </a:r>
          </a:p>
          <a:p>
            <a:pPr>
              <a:buNone/>
            </a:pPr>
            <a:r>
              <a:rPr lang="es-ES" sz="3600" b="1" i="1" dirty="0" smtClean="0"/>
              <a:t> </a:t>
            </a:r>
          </a:p>
          <a:p>
            <a:r>
              <a:rPr lang="es-ES" dirty="0" smtClean="0"/>
              <a:t>Tentación específica del servicio – </a:t>
            </a:r>
            <a:r>
              <a:rPr lang="es-ES" sz="3600" b="1" i="1" dirty="0" smtClean="0"/>
              <a:t>los celos</a:t>
            </a:r>
            <a:endParaRPr lang="es-ES" sz="3600" b="1"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82660"/>
          </a:xfrm>
        </p:spPr>
        <p:txBody>
          <a:bodyPr>
            <a:normAutofit fontScale="90000"/>
          </a:bodyPr>
          <a:lstStyle/>
          <a:p>
            <a:pPr algn="ctr"/>
            <a:r>
              <a:rPr lang="es-ES" dirty="0" smtClean="0"/>
              <a:t>7 Trampas y </a:t>
            </a:r>
            <a:r>
              <a:rPr lang="es-ES" dirty="0" smtClean="0"/>
              <a:t>Tentaciones </a:t>
            </a:r>
            <a:r>
              <a:rPr lang="es-ES" dirty="0" smtClean="0"/>
              <a:t/>
            </a:r>
            <a:br>
              <a:rPr lang="es-ES" dirty="0" smtClean="0"/>
            </a:br>
            <a:r>
              <a:rPr lang="es-ES" dirty="0" smtClean="0"/>
              <a:t>de </a:t>
            </a:r>
            <a:r>
              <a:rPr lang="es-ES" dirty="0" smtClean="0"/>
              <a:t>un pastor</a:t>
            </a:r>
            <a:endParaRPr lang="es-ES" dirty="0"/>
          </a:p>
        </p:txBody>
      </p:sp>
      <p:sp>
        <p:nvSpPr>
          <p:cNvPr id="3" name="2 Marcador de contenido"/>
          <p:cNvSpPr>
            <a:spLocks noGrp="1"/>
          </p:cNvSpPr>
          <p:nvPr>
            <p:ph idx="1"/>
          </p:nvPr>
        </p:nvSpPr>
        <p:spPr>
          <a:xfrm>
            <a:off x="214282" y="1882808"/>
            <a:ext cx="8786874" cy="4572000"/>
          </a:xfrm>
        </p:spPr>
        <p:txBody>
          <a:bodyPr/>
          <a:lstStyle/>
          <a:p>
            <a:pPr marL="514350" indent="-514350">
              <a:buAutoNum type="arabicPeriod"/>
            </a:pPr>
            <a:r>
              <a:rPr lang="es-ES" b="1" dirty="0" smtClean="0"/>
              <a:t>Amor al dinero</a:t>
            </a:r>
          </a:p>
          <a:p>
            <a:pPr marL="514350" indent="-514350">
              <a:buAutoNum type="arabicPeriod"/>
            </a:pPr>
            <a:r>
              <a:rPr lang="es-ES" b="1" dirty="0" smtClean="0"/>
              <a:t>Orgullo; ambición</a:t>
            </a:r>
            <a:r>
              <a:rPr lang="es-ES" sz="2000" b="1" dirty="0" smtClean="0"/>
              <a:t>(</a:t>
            </a:r>
            <a:r>
              <a:rPr lang="es-ES" b="1" dirty="0" smtClean="0"/>
              <a:t>-</a:t>
            </a:r>
            <a:r>
              <a:rPr lang="es-ES" sz="2000" b="1" dirty="0" smtClean="0"/>
              <a:t>)</a:t>
            </a:r>
            <a:r>
              <a:rPr lang="es-ES" b="1" dirty="0" smtClean="0"/>
              <a:t>  abuso de poder</a:t>
            </a:r>
          </a:p>
          <a:p>
            <a:pPr marL="514350" indent="-514350">
              <a:buAutoNum type="arabicPeriod"/>
            </a:pPr>
            <a:r>
              <a:rPr lang="es-ES" b="1" dirty="0" smtClean="0"/>
              <a:t>Sensualidad</a:t>
            </a:r>
          </a:p>
          <a:p>
            <a:pPr marL="514350" indent="-514350">
              <a:buAutoNum type="arabicPeriod"/>
            </a:pPr>
            <a:r>
              <a:rPr lang="es-ES" b="1" dirty="0" smtClean="0"/>
              <a:t>Desánimo</a:t>
            </a:r>
          </a:p>
          <a:p>
            <a:pPr marL="514350" indent="-514350">
              <a:buAutoNum type="arabicPeriod"/>
            </a:pPr>
            <a:r>
              <a:rPr lang="es-ES" b="1" dirty="0" smtClean="0"/>
              <a:t>Activismo</a:t>
            </a:r>
          </a:p>
          <a:p>
            <a:pPr marL="514350" indent="-514350">
              <a:buAutoNum type="arabicPeriod"/>
            </a:pPr>
            <a:r>
              <a:rPr lang="es-ES" b="1" dirty="0" smtClean="0"/>
              <a:t>Celos</a:t>
            </a:r>
          </a:p>
          <a:p>
            <a:pPr marL="514350" indent="-514350">
              <a:buAutoNum type="arabicPeriod"/>
            </a:pPr>
            <a:r>
              <a:rPr lang="es-ES" b="1" dirty="0" smtClean="0"/>
              <a:t>Relaciones difíciles con los colaboradores</a:t>
            </a:r>
            <a:endParaRPr lang="es-E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i="1" dirty="0" smtClean="0"/>
              <a:t>Orgullo; ambición</a:t>
            </a:r>
            <a:r>
              <a:rPr lang="es-ES" sz="3200" b="1" i="1" dirty="0" smtClean="0"/>
              <a:t>(</a:t>
            </a:r>
            <a:r>
              <a:rPr lang="es-ES" b="1" i="1" dirty="0" smtClean="0"/>
              <a:t>-</a:t>
            </a:r>
            <a:r>
              <a:rPr lang="es-ES" sz="3200" b="1" i="1" dirty="0" smtClean="0"/>
              <a:t>)</a:t>
            </a:r>
            <a:r>
              <a:rPr lang="es-ES" b="1" i="1" dirty="0" smtClean="0"/>
              <a:t> </a:t>
            </a:r>
            <a:br>
              <a:rPr lang="es-ES" b="1" i="1" dirty="0" smtClean="0"/>
            </a:br>
            <a:r>
              <a:rPr lang="es-ES" b="1" i="1" dirty="0" smtClean="0"/>
              <a:t> </a:t>
            </a:r>
            <a:r>
              <a:rPr lang="es-ES" b="1" i="1" u="sng" dirty="0" smtClean="0"/>
              <a:t>abuso de poder</a:t>
            </a:r>
            <a:r>
              <a:rPr lang="es-ES" dirty="0" smtClean="0"/>
              <a:t/>
            </a:r>
            <a:br>
              <a:rPr lang="es-ES" dirty="0" smtClean="0"/>
            </a:br>
            <a:endParaRPr lang="es-ES" dirty="0"/>
          </a:p>
        </p:txBody>
      </p:sp>
      <p:sp>
        <p:nvSpPr>
          <p:cNvPr id="3" name="2 Marcador de contenido"/>
          <p:cNvSpPr>
            <a:spLocks noGrp="1"/>
          </p:cNvSpPr>
          <p:nvPr>
            <p:ph idx="1"/>
          </p:nvPr>
        </p:nvSpPr>
        <p:spPr/>
        <p:txBody>
          <a:bodyPr/>
          <a:lstStyle/>
          <a:p>
            <a:r>
              <a:rPr lang="es-ES" b="1" i="1" u="sng" dirty="0" smtClean="0"/>
              <a:t>Apariencia </a:t>
            </a:r>
            <a:r>
              <a:rPr lang="es-ES" b="1" i="1" u="sng" dirty="0" smtClean="0"/>
              <a:t>espiritual</a:t>
            </a:r>
            <a:r>
              <a:rPr lang="es-ES" b="1" i="1" dirty="0" smtClean="0"/>
              <a:t>:</a:t>
            </a:r>
            <a:r>
              <a:rPr lang="es-ES" dirty="0" smtClean="0"/>
              <a:t>“¡</a:t>
            </a:r>
            <a:r>
              <a:rPr lang="es-ES" dirty="0" smtClean="0"/>
              <a:t>Si pudiera ocupar este puesto, podría actuar más eficazmente!”</a:t>
            </a:r>
          </a:p>
          <a:p>
            <a:r>
              <a:rPr lang="es-ES" dirty="0" smtClean="0"/>
              <a:t>“¿Y tú buscas </a:t>
            </a:r>
            <a:r>
              <a:rPr lang="es-ES" u="sng" dirty="0" smtClean="0"/>
              <a:t>para ti</a:t>
            </a:r>
            <a:r>
              <a:rPr lang="es-ES" dirty="0" smtClean="0"/>
              <a:t> </a:t>
            </a:r>
            <a:r>
              <a:rPr lang="es-ES" b="1" dirty="0" smtClean="0"/>
              <a:t>grandezas</a:t>
            </a:r>
            <a:r>
              <a:rPr lang="es-ES" dirty="0" smtClean="0"/>
              <a:t>? ¡No las busques!” </a:t>
            </a:r>
            <a:r>
              <a:rPr lang="es-ES" sz="2400" dirty="0" smtClean="0"/>
              <a:t>(</a:t>
            </a:r>
            <a:r>
              <a:rPr lang="es-ES" sz="2400" b="1" dirty="0" err="1" smtClean="0"/>
              <a:t>Jer</a:t>
            </a:r>
            <a:r>
              <a:rPr lang="es-ES" sz="2400" b="1" dirty="0" smtClean="0"/>
              <a:t> 45.5</a:t>
            </a:r>
            <a:r>
              <a:rPr lang="es-ES" sz="2400" dirty="0" smtClean="0"/>
              <a:t>)</a:t>
            </a:r>
          </a:p>
          <a:p>
            <a:r>
              <a:rPr lang="es-ES" dirty="0" smtClean="0"/>
              <a:t>Tensión constante con la “</a:t>
            </a:r>
            <a:r>
              <a:rPr lang="es-ES" b="1" dirty="0" smtClean="0"/>
              <a:t>noble ambición</a:t>
            </a:r>
            <a:r>
              <a:rPr lang="es-ES" dirty="0" smtClean="0"/>
              <a:t>” </a:t>
            </a:r>
            <a:r>
              <a:rPr lang="es-ES" dirty="0" smtClean="0"/>
              <a:t>(+“</a:t>
            </a:r>
            <a:r>
              <a:rPr lang="es-ES" b="1" dirty="0" smtClean="0"/>
              <a:t>buena obra desea</a:t>
            </a:r>
            <a:r>
              <a:rPr lang="es-ES" dirty="0" smtClean="0"/>
              <a:t>”) si desea ser eficaz en el servicio de Dios.</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Palabra clave:  </a:t>
            </a:r>
            <a:r>
              <a:rPr lang="es-ES" b="1" dirty="0" smtClean="0">
                <a:effectLst>
                  <a:outerShdw blurRad="38100" dist="38100" dir="2700000" algn="tl">
                    <a:srgbClr val="000000">
                      <a:alpha val="43137"/>
                    </a:srgbClr>
                  </a:outerShdw>
                </a:effectLst>
              </a:rPr>
              <a:t>SERVICIO</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92500" lnSpcReduction="10000"/>
          </a:bodyPr>
          <a:lstStyle/>
          <a:p>
            <a:r>
              <a:rPr lang="es-ES" dirty="0" smtClean="0"/>
              <a:t>2 Co 4.5  </a:t>
            </a:r>
            <a:r>
              <a:rPr lang="es-ES" u="sng" dirty="0" smtClean="0"/>
              <a:t>letreros </a:t>
            </a:r>
            <a:r>
              <a:rPr lang="es-ES" u="sng" dirty="0" smtClean="0"/>
              <a:t>de iglesias</a:t>
            </a:r>
            <a:r>
              <a:rPr lang="es-ES" dirty="0" smtClean="0"/>
              <a:t>: “</a:t>
            </a:r>
            <a:r>
              <a:rPr lang="es-ES" b="1" dirty="0" smtClean="0"/>
              <a:t>Predicamos a Cristo crucificado</a:t>
            </a:r>
            <a:r>
              <a:rPr lang="es-ES" dirty="0" smtClean="0"/>
              <a:t>” (“</a:t>
            </a:r>
            <a:r>
              <a:rPr lang="es-ES" b="1" dirty="0" smtClean="0"/>
              <a:t>No nos predicamos a nosotros mismos</a:t>
            </a:r>
            <a:r>
              <a:rPr lang="es-ES" dirty="0" smtClean="0"/>
              <a:t>”). Pero </a:t>
            </a:r>
            <a:r>
              <a:rPr lang="es-ES" dirty="0" smtClean="0"/>
              <a:t>el texto </a:t>
            </a:r>
            <a:r>
              <a:rPr lang="es-ES" dirty="0" smtClean="0"/>
              <a:t>completo añade: “</a:t>
            </a:r>
            <a:r>
              <a:rPr lang="es-ES" b="1" dirty="0" smtClean="0"/>
              <a:t>como vuestros siervos por amor de Jesús</a:t>
            </a:r>
            <a:r>
              <a:rPr lang="es-ES" dirty="0" smtClean="0"/>
              <a:t>”.</a:t>
            </a:r>
          </a:p>
          <a:p>
            <a:r>
              <a:rPr lang="es-ES" dirty="0" smtClean="0"/>
              <a:t>Lit. “</a:t>
            </a:r>
            <a:r>
              <a:rPr lang="es-ES" b="1" dirty="0" smtClean="0"/>
              <a:t>Nos anunciamos como siendo vuestros siervos </a:t>
            </a:r>
            <a:r>
              <a:rPr lang="es-ES" dirty="0" smtClean="0"/>
              <a:t>(</a:t>
            </a:r>
            <a:r>
              <a:rPr lang="es-ES" i="1" dirty="0" err="1" smtClean="0"/>
              <a:t>doulous</a:t>
            </a:r>
            <a:r>
              <a:rPr lang="es-ES" dirty="0" smtClean="0"/>
              <a:t>/esclavos) </a:t>
            </a:r>
            <a:r>
              <a:rPr lang="es-ES" b="1" dirty="0" smtClean="0"/>
              <a:t>por amor de Jesús</a:t>
            </a:r>
            <a:r>
              <a:rPr lang="es-ES" dirty="0" smtClean="0"/>
              <a:t>”.</a:t>
            </a:r>
          </a:p>
          <a:p>
            <a:r>
              <a:rPr lang="es-ES" dirty="0" smtClean="0"/>
              <a:t>Es </a:t>
            </a:r>
            <a:r>
              <a:rPr lang="es-ES" b="1" u="sng" dirty="0" smtClean="0"/>
              <a:t>el espíritu de servicio </a:t>
            </a:r>
            <a:r>
              <a:rPr lang="es-ES" dirty="0" smtClean="0"/>
              <a:t>que marca la diferencia entre un liderazgo espiritual y otro tipo de liderazgo. </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1 Co 4.1</a:t>
            </a:r>
            <a:endParaRPr lang="es-ES" dirty="0"/>
          </a:p>
        </p:txBody>
      </p:sp>
      <p:sp>
        <p:nvSpPr>
          <p:cNvPr id="3" name="2 Marcador de contenido"/>
          <p:cNvSpPr>
            <a:spLocks noGrp="1"/>
          </p:cNvSpPr>
          <p:nvPr>
            <p:ph idx="1"/>
          </p:nvPr>
        </p:nvSpPr>
        <p:spPr/>
        <p:txBody>
          <a:bodyPr/>
          <a:lstStyle/>
          <a:p>
            <a:r>
              <a:rPr lang="es-ES" dirty="0" smtClean="0"/>
              <a:t>“Que los hombres nos consideren </a:t>
            </a:r>
            <a:r>
              <a:rPr lang="es-ES" sz="2400" dirty="0" smtClean="0"/>
              <a:t>(sencillamente) </a:t>
            </a:r>
            <a:r>
              <a:rPr lang="es-ES" dirty="0" smtClean="0"/>
              <a:t>como </a:t>
            </a:r>
            <a:r>
              <a:rPr lang="es-ES" b="1" dirty="0" smtClean="0"/>
              <a:t>servidores*</a:t>
            </a:r>
            <a:r>
              <a:rPr lang="es-ES" dirty="0" smtClean="0"/>
              <a:t> de Cristo”</a:t>
            </a:r>
          </a:p>
          <a:p>
            <a:r>
              <a:rPr lang="es-ES" dirty="0" smtClean="0"/>
              <a:t>(*</a:t>
            </a:r>
            <a:r>
              <a:rPr lang="es-ES" i="1" dirty="0" err="1" smtClean="0"/>
              <a:t>hyperetes</a:t>
            </a:r>
            <a:r>
              <a:rPr lang="es-ES" dirty="0" smtClean="0"/>
              <a:t>: designaba el que remaba bajo las órdenes de otro) </a:t>
            </a:r>
          </a:p>
          <a:p>
            <a:r>
              <a:rPr lang="es-ES" sz="2800" dirty="0" smtClean="0"/>
              <a:t>Efesios 5.21 </a:t>
            </a:r>
            <a:r>
              <a:rPr lang="es-ES" dirty="0" smtClean="0"/>
              <a:t>“</a:t>
            </a:r>
            <a:r>
              <a:rPr lang="es-ES" b="1" dirty="0" smtClean="0"/>
              <a:t>Someteos unos a otros en el temor de Dios</a:t>
            </a:r>
            <a:r>
              <a:rPr lang="es-ES" dirty="0" smtClean="0"/>
              <a:t>” regla importante de las relaciones entre cristianos (muy diferente en el mundo – líder/subordinados)</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Ejemplo de Saúl </a:t>
            </a:r>
            <a:r>
              <a:rPr lang="es-ES" sz="6000" dirty="0" smtClean="0"/>
              <a:t>-</a:t>
            </a:r>
            <a:br>
              <a:rPr lang="es-ES" sz="6000" dirty="0" smtClean="0"/>
            </a:br>
            <a:endParaRPr lang="es-ES" sz="6000" dirty="0"/>
          </a:p>
        </p:txBody>
      </p:sp>
      <p:sp>
        <p:nvSpPr>
          <p:cNvPr id="3" name="2 Marcador de contenido"/>
          <p:cNvSpPr>
            <a:spLocks noGrp="1"/>
          </p:cNvSpPr>
          <p:nvPr>
            <p:ph idx="1"/>
          </p:nvPr>
        </p:nvSpPr>
        <p:spPr/>
        <p:txBody>
          <a:bodyPr>
            <a:normAutofit lnSpcReduction="10000"/>
          </a:bodyPr>
          <a:lstStyle/>
          <a:p>
            <a:r>
              <a:rPr lang="es-ES" dirty="0" smtClean="0"/>
              <a:t>Buen comienzo: </a:t>
            </a:r>
            <a:r>
              <a:rPr lang="es-ES" u="sng" dirty="0" smtClean="0">
                <a:effectLst>
                  <a:outerShdw blurRad="38100" dist="38100" dir="2700000" algn="tl">
                    <a:srgbClr val="000000">
                      <a:alpha val="43137"/>
                    </a:srgbClr>
                  </a:outerShdw>
                </a:effectLst>
              </a:rPr>
              <a:t>humilde </a:t>
            </a:r>
          </a:p>
          <a:p>
            <a:r>
              <a:rPr lang="es-ES" dirty="0" smtClean="0"/>
              <a:t>1Sam 10.22: “</a:t>
            </a:r>
            <a:r>
              <a:rPr lang="es-ES" b="1" dirty="0" smtClean="0"/>
              <a:t>Está allí, escondido entre el bagaje</a:t>
            </a:r>
            <a:r>
              <a:rPr lang="es-ES" dirty="0" smtClean="0"/>
              <a:t>”</a:t>
            </a:r>
          </a:p>
          <a:p>
            <a:r>
              <a:rPr lang="es-ES" dirty="0" smtClean="0"/>
              <a:t>Una vez `grande´ se llenó de </a:t>
            </a:r>
            <a:r>
              <a:rPr lang="es-ES" u="sng" dirty="0" smtClean="0">
                <a:effectLst>
                  <a:outerShdw blurRad="38100" dist="38100" dir="2700000" algn="tl">
                    <a:srgbClr val="000000">
                      <a:alpha val="43137"/>
                    </a:srgbClr>
                  </a:outerShdw>
                </a:effectLst>
              </a:rPr>
              <a:t>orgullo</a:t>
            </a:r>
          </a:p>
          <a:p>
            <a:r>
              <a:rPr lang="es-ES" u="sng" dirty="0" smtClean="0"/>
              <a:t>Consecuencia</a:t>
            </a:r>
            <a:r>
              <a:rPr lang="es-ES" dirty="0" smtClean="0"/>
              <a:t>: desobedeció a la Palabra de Dios, tuvo </a:t>
            </a:r>
            <a:r>
              <a:rPr lang="es-ES" b="1" dirty="0" smtClean="0">
                <a:effectLst>
                  <a:outerShdw blurRad="38100" dist="38100" dir="2700000" algn="tl">
                    <a:srgbClr val="000000">
                      <a:alpha val="43137"/>
                    </a:srgbClr>
                  </a:outerShdw>
                </a:effectLst>
              </a:rPr>
              <a:t>celos</a:t>
            </a:r>
            <a:r>
              <a:rPr lang="es-ES" dirty="0" smtClean="0">
                <a:effectLst>
                  <a:outerShdw blurRad="38100" dist="38100" dir="2700000" algn="tl">
                    <a:srgbClr val="000000">
                      <a:alpha val="43137"/>
                    </a:srgbClr>
                  </a:outerShdw>
                </a:effectLst>
              </a:rPr>
              <a:t> </a:t>
            </a:r>
            <a:r>
              <a:rPr lang="es-ES" dirty="0" smtClean="0"/>
              <a:t>de David, le odió e </a:t>
            </a:r>
            <a:r>
              <a:rPr lang="es-ES" b="1" dirty="0" smtClean="0">
                <a:effectLst>
                  <a:outerShdw blurRad="38100" dist="38100" dir="2700000" algn="tl">
                    <a:srgbClr val="000000">
                      <a:alpha val="43137"/>
                    </a:srgbClr>
                  </a:outerShdw>
                </a:effectLst>
              </a:rPr>
              <a:t>abusó de su poder</a:t>
            </a:r>
            <a:r>
              <a:rPr lang="es-ES" b="1" dirty="0" smtClean="0"/>
              <a:t> </a:t>
            </a:r>
            <a:r>
              <a:rPr lang="es-ES" dirty="0" smtClean="0"/>
              <a:t>oponiéndose a los planes de Dios. Finalmente cayó bajo la influencia de demonios que lo llevaron al suicidio.</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7494"/>
            <a:ext cx="9001156" cy="1399032"/>
          </a:xfrm>
        </p:spPr>
        <p:txBody>
          <a:bodyPr>
            <a:normAutofit/>
          </a:bodyPr>
          <a:lstStyle/>
          <a:p>
            <a:r>
              <a:rPr lang="es-ES" dirty="0" smtClean="0"/>
              <a:t>Ejemplo de Moisés  </a:t>
            </a:r>
            <a:r>
              <a:rPr lang="es-ES" sz="5400" dirty="0" smtClean="0"/>
              <a:t>+ </a:t>
            </a:r>
            <a:r>
              <a:rPr lang="es-ES" sz="3100" dirty="0" smtClean="0"/>
              <a:t>Número 14.12</a:t>
            </a:r>
            <a:endParaRPr lang="es-ES" sz="3100" dirty="0"/>
          </a:p>
        </p:txBody>
      </p:sp>
      <p:sp>
        <p:nvSpPr>
          <p:cNvPr id="3" name="2 Marcador de contenido"/>
          <p:cNvSpPr>
            <a:spLocks noGrp="1"/>
          </p:cNvSpPr>
          <p:nvPr>
            <p:ph idx="1"/>
          </p:nvPr>
        </p:nvSpPr>
        <p:spPr/>
        <p:txBody>
          <a:bodyPr/>
          <a:lstStyle/>
          <a:p>
            <a:r>
              <a:rPr lang="es-ES" dirty="0" smtClean="0"/>
              <a:t>No tenía ambición personal. Rechazó una oferta `tentadora´ de Dios mismo: “</a:t>
            </a:r>
            <a:r>
              <a:rPr lang="es-ES" b="1" dirty="0" smtClean="0"/>
              <a:t>Yo los heriré de mortandad y los destruiré, y </a:t>
            </a:r>
            <a:r>
              <a:rPr lang="es-ES" b="1" u="sng" dirty="0" smtClean="0"/>
              <a:t>a ti te pondré sobre</a:t>
            </a:r>
            <a:r>
              <a:rPr lang="es-ES" b="1" dirty="0" smtClean="0"/>
              <a:t> gente más grande y más fuerte que ellos</a:t>
            </a:r>
            <a:r>
              <a:rPr lang="es-ES" dirty="0" smtClean="0"/>
              <a:t>”.</a:t>
            </a:r>
          </a:p>
          <a:p>
            <a:r>
              <a:rPr lang="es-ES" b="1" dirty="0" smtClean="0"/>
              <a:t>Sólo</a:t>
            </a:r>
            <a:r>
              <a:rPr lang="es-ES" dirty="0" smtClean="0"/>
              <a:t> le preocupaba </a:t>
            </a:r>
            <a:r>
              <a:rPr lang="es-ES" b="1" u="sng" dirty="0" smtClean="0"/>
              <a:t>la gloria de Dios </a:t>
            </a:r>
            <a:r>
              <a:rPr lang="es-ES" dirty="0" smtClean="0"/>
              <a:t>y el </a:t>
            </a:r>
            <a:r>
              <a:rPr lang="es-ES" u="sng" dirty="0" smtClean="0"/>
              <a:t>bien del pueblo</a:t>
            </a:r>
            <a:r>
              <a:rPr lang="es-ES" dirty="0" smtClean="0"/>
              <a:t>.</a:t>
            </a:r>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smtClean="0"/>
              <a:t>El ejemplo </a:t>
            </a:r>
            <a:r>
              <a:rPr lang="es-ES" u="sng" dirty="0" smtClean="0"/>
              <a:t>supremo</a:t>
            </a:r>
            <a:r>
              <a:rPr lang="es-ES" dirty="0" smtClean="0"/>
              <a:t>: </a:t>
            </a:r>
            <a:r>
              <a:rPr lang="es-ES" b="1" dirty="0" smtClean="0"/>
              <a:t>JÉSUS</a:t>
            </a:r>
            <a:endParaRPr lang="es-ES" b="1" dirty="0"/>
          </a:p>
        </p:txBody>
      </p:sp>
      <p:sp>
        <p:nvSpPr>
          <p:cNvPr id="3" name="2 Marcador de contenido"/>
          <p:cNvSpPr>
            <a:spLocks noGrp="1"/>
          </p:cNvSpPr>
          <p:nvPr>
            <p:ph idx="1"/>
          </p:nvPr>
        </p:nvSpPr>
        <p:spPr>
          <a:xfrm>
            <a:off x="285720" y="1600200"/>
            <a:ext cx="8429684" cy="4525963"/>
          </a:xfrm>
        </p:spPr>
        <p:txBody>
          <a:bodyPr>
            <a:normAutofit lnSpcReduction="10000"/>
          </a:bodyPr>
          <a:lstStyle/>
          <a:p>
            <a:pPr>
              <a:buNone/>
            </a:pPr>
            <a:r>
              <a:rPr lang="es-ES" dirty="0" smtClean="0">
                <a:effectLst>
                  <a:outerShdw blurRad="38100" dist="38100" dir="2700000" algn="tl">
                    <a:srgbClr val="000000">
                      <a:alpha val="43137"/>
                    </a:srgbClr>
                  </a:outerShdw>
                </a:effectLst>
              </a:rPr>
              <a:t>EL PRINCIPIO DE TODO SERVICIO </a:t>
            </a:r>
            <a:endParaRPr lang="es-ES" dirty="0" smtClean="0">
              <a:effectLst>
                <a:outerShdw blurRad="38100" dist="38100" dir="2700000" algn="tl">
                  <a:srgbClr val="000000">
                    <a:alpha val="43137"/>
                  </a:srgbClr>
                </a:outerShdw>
              </a:effectLst>
            </a:endParaRPr>
          </a:p>
          <a:p>
            <a:pPr>
              <a:buNone/>
            </a:pPr>
            <a:r>
              <a:rPr lang="es-ES" dirty="0" smtClean="0">
                <a:effectLst>
                  <a:outerShdw blurRad="38100" dist="38100" dir="2700000" algn="tl">
                    <a:srgbClr val="000000">
                      <a:alpha val="43137"/>
                    </a:srgbClr>
                  </a:outerShdw>
                </a:effectLst>
              </a:rPr>
              <a:t>EN </a:t>
            </a:r>
            <a:r>
              <a:rPr lang="es-ES" dirty="0" smtClean="0">
                <a:effectLst>
                  <a:outerShdw blurRad="38100" dist="38100" dir="2700000" algn="tl">
                    <a:srgbClr val="000000">
                      <a:alpha val="43137"/>
                    </a:srgbClr>
                  </a:outerShdw>
                </a:effectLst>
              </a:rPr>
              <a:t>LA IGLESIA</a:t>
            </a:r>
          </a:p>
          <a:p>
            <a:pPr>
              <a:buNone/>
            </a:pPr>
            <a:r>
              <a:rPr lang="es-ES" dirty="0" smtClean="0"/>
              <a:t>“</a:t>
            </a:r>
            <a:r>
              <a:rPr lang="es-ES" b="1" dirty="0" smtClean="0"/>
              <a:t>Porque el Hijo del hombre no vino para ser servido, sino </a:t>
            </a:r>
            <a:r>
              <a:rPr lang="es-ES" b="1" u="sng" dirty="0" smtClean="0"/>
              <a:t>para </a:t>
            </a:r>
            <a:r>
              <a:rPr lang="es-ES" sz="4000" b="1" u="sng" dirty="0" smtClean="0">
                <a:effectLst>
                  <a:outerShdw blurRad="38100" dist="38100" dir="2700000" algn="tl">
                    <a:srgbClr val="000000">
                      <a:alpha val="43137"/>
                    </a:srgbClr>
                  </a:outerShdw>
                </a:effectLst>
              </a:rPr>
              <a:t>servir</a:t>
            </a:r>
            <a:r>
              <a:rPr lang="es-ES" b="1" u="sng" dirty="0" smtClean="0"/>
              <a:t> </a:t>
            </a:r>
            <a:r>
              <a:rPr lang="es-ES" b="1" dirty="0" smtClean="0"/>
              <a:t>y para dar su vida en rescate por todos</a:t>
            </a:r>
            <a:r>
              <a:rPr lang="es-ES" dirty="0" smtClean="0"/>
              <a:t>” </a:t>
            </a:r>
            <a:r>
              <a:rPr lang="es-ES" sz="2400" dirty="0" smtClean="0"/>
              <a:t>(</a:t>
            </a:r>
            <a:r>
              <a:rPr lang="es-ES" sz="2400" b="1" dirty="0" smtClean="0"/>
              <a:t>Marc 10.45</a:t>
            </a:r>
            <a:r>
              <a:rPr lang="es-ES" sz="2400" dirty="0" smtClean="0"/>
              <a:t>)</a:t>
            </a:r>
          </a:p>
          <a:p>
            <a:pPr>
              <a:buNone/>
            </a:pPr>
            <a:r>
              <a:rPr lang="es-ES" dirty="0" smtClean="0"/>
              <a:t>“</a:t>
            </a:r>
            <a:r>
              <a:rPr lang="es-ES" b="1" dirty="0" smtClean="0"/>
              <a:t>Yo estoy entre vosotros como </a:t>
            </a:r>
            <a:r>
              <a:rPr lang="es-ES" b="1" dirty="0" smtClean="0">
                <a:effectLst>
                  <a:outerShdw blurRad="38100" dist="38100" dir="2700000" algn="tl">
                    <a:srgbClr val="000000">
                      <a:alpha val="43137"/>
                    </a:srgbClr>
                  </a:outerShdw>
                </a:effectLst>
              </a:rPr>
              <a:t>el que sirve</a:t>
            </a:r>
            <a:r>
              <a:rPr lang="es-ES" dirty="0" smtClean="0"/>
              <a:t>” </a:t>
            </a:r>
            <a:r>
              <a:rPr lang="es-ES" sz="2400" dirty="0" smtClean="0"/>
              <a:t>(</a:t>
            </a:r>
            <a:r>
              <a:rPr lang="es-ES" sz="2400" b="1" dirty="0" err="1" smtClean="0"/>
              <a:t>Luc</a:t>
            </a:r>
            <a:r>
              <a:rPr lang="es-ES" sz="2400" b="1" dirty="0" smtClean="0"/>
              <a:t> 22.27</a:t>
            </a:r>
            <a:r>
              <a:rPr lang="es-ES" sz="2400" dirty="0" smtClean="0"/>
              <a:t>)</a:t>
            </a:r>
          </a:p>
          <a:p>
            <a:pPr>
              <a:buNone/>
            </a:pPr>
            <a:r>
              <a:rPr lang="es-ES" dirty="0" smtClean="0"/>
              <a:t>“</a:t>
            </a:r>
            <a:r>
              <a:rPr lang="es-ES" b="1" dirty="0" smtClean="0"/>
              <a:t>El que de vosotros quiera ser el primero, será </a:t>
            </a:r>
            <a:r>
              <a:rPr lang="es-ES" b="1" dirty="0" smtClean="0">
                <a:effectLst>
                  <a:outerShdw blurRad="38100" dist="38100" dir="2700000" algn="tl">
                    <a:srgbClr val="000000">
                      <a:alpha val="43137"/>
                    </a:srgbClr>
                  </a:outerShdw>
                </a:effectLst>
              </a:rPr>
              <a:t>siervo</a:t>
            </a:r>
            <a:r>
              <a:rPr lang="es-ES" b="1" dirty="0" smtClean="0"/>
              <a:t> de todos</a:t>
            </a:r>
            <a:r>
              <a:rPr lang="es-ES" dirty="0" smtClean="0"/>
              <a:t>” </a:t>
            </a:r>
            <a:r>
              <a:rPr lang="es-ES" sz="2400" dirty="0" smtClean="0"/>
              <a:t>(</a:t>
            </a:r>
            <a:r>
              <a:rPr lang="es-ES" sz="2400" b="1" dirty="0" smtClean="0"/>
              <a:t>Marc 10.44</a:t>
            </a:r>
            <a:r>
              <a:rPr lang="es-ES" sz="2400" dirty="0" smtClean="0"/>
              <a:t>)</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000132"/>
          </a:xfrm>
        </p:spPr>
        <p:txBody>
          <a:bodyPr/>
          <a:lstStyle/>
          <a:p>
            <a:r>
              <a:rPr lang="es-ES" dirty="0" smtClean="0"/>
              <a:t>¿Qué es un abuso espiritual?</a:t>
            </a:r>
            <a:endParaRPr lang="es-ES" dirty="0"/>
          </a:p>
        </p:txBody>
      </p:sp>
      <p:sp>
        <p:nvSpPr>
          <p:cNvPr id="3" name="2 Marcador de contenido"/>
          <p:cNvSpPr>
            <a:spLocks noGrp="1"/>
          </p:cNvSpPr>
          <p:nvPr>
            <p:ph idx="1"/>
          </p:nvPr>
        </p:nvSpPr>
        <p:spPr>
          <a:xfrm>
            <a:off x="285720" y="1142984"/>
            <a:ext cx="8643998" cy="5311824"/>
          </a:xfrm>
        </p:spPr>
        <p:txBody>
          <a:bodyPr/>
          <a:lstStyle/>
          <a:p>
            <a:r>
              <a:rPr lang="es-ES" dirty="0" smtClean="0"/>
              <a:t>El abuso espiritual es un </a:t>
            </a:r>
            <a:r>
              <a:rPr lang="es-ES" dirty="0" smtClean="0"/>
              <a:t>`mal-tratamiento´ </a:t>
            </a:r>
            <a:r>
              <a:rPr lang="es-ES" dirty="0" smtClean="0"/>
              <a:t>infligido a una persona que necesita ayuda, ánimo y apoyo. Este </a:t>
            </a:r>
            <a:r>
              <a:rPr lang="es-ES" dirty="0" smtClean="0"/>
              <a:t>`mal- tratamiento´, </a:t>
            </a:r>
            <a:r>
              <a:rPr lang="es-ES" dirty="0" smtClean="0"/>
              <a:t>al </a:t>
            </a:r>
            <a:r>
              <a:rPr lang="es-ES" dirty="0" smtClean="0"/>
              <a:t>contrario, </a:t>
            </a:r>
            <a:r>
              <a:rPr lang="es-ES" dirty="0" smtClean="0"/>
              <a:t>contribuye a debilitar o destruir su vida espiritual.</a:t>
            </a:r>
          </a:p>
          <a:p>
            <a:r>
              <a:rPr lang="es-ES" dirty="0" smtClean="0"/>
              <a:t>Se manifiesta cuando un dirigente utiliza su posición de autoridad para controlar o dominar a otra persona, implicando a menudo una violación de los sentimientos, emociones  </a:t>
            </a:r>
            <a:r>
              <a:rPr lang="es-ES" dirty="0" smtClean="0"/>
              <a:t>y bienestar </a:t>
            </a:r>
            <a:r>
              <a:rPr lang="es-ES" dirty="0" smtClean="0"/>
              <a:t>del otro, con el uso de la fuerza (disciplina) si es necesario. </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Palabra clave:  </a:t>
            </a:r>
            <a:r>
              <a:rPr lang="es-ES" b="1" dirty="0" smtClean="0">
                <a:effectLst>
                  <a:outerShdw blurRad="38100" dist="38100" dir="2700000" algn="tl">
                    <a:srgbClr val="000000">
                      <a:alpha val="43137"/>
                    </a:srgbClr>
                  </a:outerShdw>
                </a:effectLst>
              </a:rPr>
              <a:t>SERVICIO</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lnSpcReduction="10000"/>
          </a:bodyPr>
          <a:lstStyle/>
          <a:p>
            <a:endParaRPr lang="es-ES" dirty="0" smtClean="0"/>
          </a:p>
          <a:p>
            <a:r>
              <a:rPr lang="es-ES" dirty="0" smtClean="0"/>
              <a:t>“</a:t>
            </a:r>
            <a:r>
              <a:rPr lang="es-ES" sz="4000" dirty="0" smtClean="0"/>
              <a:t>El criterio celestial de </a:t>
            </a:r>
            <a:r>
              <a:rPr lang="es-ES" sz="4000" b="1" dirty="0" smtClean="0">
                <a:effectLst>
                  <a:outerShdw blurRad="38100" dist="38100" dir="2700000" algn="tl">
                    <a:srgbClr val="000000">
                      <a:alpha val="43137"/>
                    </a:srgbClr>
                  </a:outerShdw>
                </a:effectLst>
              </a:rPr>
              <a:t>grandeza</a:t>
            </a:r>
            <a:r>
              <a:rPr lang="es-ES" sz="4000" dirty="0" smtClean="0">
                <a:effectLst>
                  <a:outerShdw blurRad="38100" dist="38100" dir="2700000" algn="tl">
                    <a:srgbClr val="000000">
                      <a:alpha val="43137"/>
                    </a:srgbClr>
                  </a:outerShdw>
                </a:effectLst>
              </a:rPr>
              <a:t> </a:t>
            </a:r>
            <a:r>
              <a:rPr lang="es-ES" sz="4000" dirty="0" smtClean="0"/>
              <a:t>y la verdadera preparación para ser un líder no es el número de servidores que uno posee, sino el número de los que </a:t>
            </a:r>
            <a:r>
              <a:rPr lang="es-ES" sz="4000" b="1" dirty="0" smtClean="0">
                <a:effectLst>
                  <a:outerShdw blurRad="38100" dist="38100" dir="2700000" algn="tl">
                    <a:srgbClr val="000000">
                      <a:alpha val="43137"/>
                    </a:srgbClr>
                  </a:outerShdw>
                </a:effectLst>
              </a:rPr>
              <a:t>sirve</a:t>
            </a:r>
            <a:r>
              <a:rPr lang="es-ES" sz="4000" dirty="0" smtClean="0"/>
              <a:t>”</a:t>
            </a:r>
            <a:r>
              <a:rPr lang="es-ES" dirty="0" smtClean="0"/>
              <a:t> </a:t>
            </a:r>
            <a:endParaRPr lang="es-ES" dirty="0" smtClean="0"/>
          </a:p>
          <a:p>
            <a:pPr>
              <a:buNone/>
            </a:pPr>
            <a:r>
              <a:rPr lang="es-ES" dirty="0" smtClean="0"/>
              <a:t> </a:t>
            </a:r>
            <a:r>
              <a:rPr lang="es-ES" dirty="0" smtClean="0"/>
              <a:t>                                                     </a:t>
            </a:r>
            <a:r>
              <a:rPr lang="es-ES" dirty="0" smtClean="0"/>
              <a:t>(</a:t>
            </a:r>
            <a:r>
              <a:rPr lang="es-ES" dirty="0" smtClean="0"/>
              <a:t>O. Sanders)</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74638"/>
            <a:ext cx="8643998" cy="1143000"/>
          </a:xfrm>
        </p:spPr>
        <p:txBody>
          <a:bodyPr>
            <a:normAutofit fontScale="90000"/>
          </a:bodyPr>
          <a:lstStyle/>
          <a:p>
            <a:r>
              <a:rPr lang="es-ES" dirty="0" smtClean="0"/>
              <a:t>Ser </a:t>
            </a:r>
            <a:r>
              <a:rPr lang="es-ES" b="1" dirty="0" smtClean="0"/>
              <a:t>el primero </a:t>
            </a:r>
            <a:r>
              <a:rPr lang="es-ES" dirty="0" smtClean="0"/>
              <a:t>/ convertirse en </a:t>
            </a:r>
            <a:r>
              <a:rPr lang="es-ES" b="1" dirty="0" smtClean="0"/>
              <a:t>dictador</a:t>
            </a:r>
            <a:endParaRPr lang="es-ES" b="1" dirty="0"/>
          </a:p>
        </p:txBody>
      </p:sp>
      <p:sp>
        <p:nvSpPr>
          <p:cNvPr id="3" name="2 Marcador de contenido"/>
          <p:cNvSpPr>
            <a:spLocks noGrp="1"/>
          </p:cNvSpPr>
          <p:nvPr>
            <p:ph idx="1"/>
          </p:nvPr>
        </p:nvSpPr>
        <p:spPr/>
        <p:txBody>
          <a:bodyPr>
            <a:normAutofit fontScale="92500" lnSpcReduction="10000"/>
          </a:bodyPr>
          <a:lstStyle/>
          <a:p>
            <a:r>
              <a:rPr lang="es-ES" dirty="0" smtClean="0"/>
              <a:t>Los fariseos y los saduceos del 1º siglo </a:t>
            </a:r>
            <a:r>
              <a:rPr lang="es-ES" b="1" dirty="0" smtClean="0"/>
              <a:t>abusaron de su poder </a:t>
            </a:r>
            <a:r>
              <a:rPr lang="es-ES" dirty="0" smtClean="0"/>
              <a:t>para oponerse al ministerio de Jesús y luego al de sus apóstoles</a:t>
            </a:r>
          </a:p>
          <a:p>
            <a:r>
              <a:rPr lang="es-ES" dirty="0" err="1" smtClean="0"/>
              <a:t>Diótrefes</a:t>
            </a:r>
            <a:r>
              <a:rPr lang="es-ES" dirty="0" smtClean="0"/>
              <a:t> (3 Juan 9) “le gusta tener el </a:t>
            </a:r>
            <a:r>
              <a:rPr lang="es-ES" b="1" dirty="0" smtClean="0"/>
              <a:t>primer</a:t>
            </a:r>
            <a:r>
              <a:rPr lang="es-ES" dirty="0" smtClean="0"/>
              <a:t> lugar entre ellos”; “al que le gusta tocar de primer violín” </a:t>
            </a:r>
            <a:r>
              <a:rPr lang="es-ES" sz="2400" dirty="0" smtClean="0"/>
              <a:t>(traducción de </a:t>
            </a:r>
            <a:r>
              <a:rPr lang="es-ES" sz="2400" b="1" dirty="0" err="1" smtClean="0"/>
              <a:t>Pfäffling</a:t>
            </a:r>
            <a:r>
              <a:rPr lang="es-ES" sz="2400" dirty="0" smtClean="0"/>
              <a:t>). </a:t>
            </a:r>
            <a:r>
              <a:rPr lang="es-ES" dirty="0" smtClean="0"/>
              <a:t>A todos los violinistas les gustaría poder tocar, a solas, de primer violín en una orquesta, en lugar de mezclarse en el anonimato de las muchas cuerdas. </a:t>
            </a:r>
            <a:endParaRPr lang="es-E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Peligro de </a:t>
            </a:r>
            <a:r>
              <a:rPr lang="es-ES" b="1" dirty="0" smtClean="0"/>
              <a:t>querer ser primero</a:t>
            </a:r>
            <a:endParaRPr lang="es-ES" b="1" dirty="0"/>
          </a:p>
        </p:txBody>
      </p:sp>
      <p:sp>
        <p:nvSpPr>
          <p:cNvPr id="3" name="2 Marcador de contenido"/>
          <p:cNvSpPr>
            <a:spLocks noGrp="1"/>
          </p:cNvSpPr>
          <p:nvPr>
            <p:ph idx="1"/>
          </p:nvPr>
        </p:nvSpPr>
        <p:spPr/>
        <p:txBody>
          <a:bodyPr>
            <a:normAutofit fontScale="92500" lnSpcReduction="10000"/>
          </a:bodyPr>
          <a:lstStyle/>
          <a:p>
            <a:r>
              <a:rPr lang="es-ES" dirty="0" smtClean="0"/>
              <a:t>El deseo de ocupar el </a:t>
            </a:r>
            <a:r>
              <a:rPr lang="es-ES" b="1" dirty="0" smtClean="0"/>
              <a:t>primer</a:t>
            </a:r>
            <a:r>
              <a:rPr lang="es-ES" dirty="0" smtClean="0"/>
              <a:t> lugar puede verse desgraciadamente en la obra cristiana y complicar las relaciones. (“Si no controlo no participo”/ compensación por la ineptitud de ser 1º en su trabajo secular)</a:t>
            </a:r>
          </a:p>
          <a:p>
            <a:r>
              <a:rPr lang="es-ES" dirty="0" smtClean="0"/>
              <a:t>Vivir y actuar a la sombra de un “superior no es siempre agradable y no corresponde a las aspiraciones </a:t>
            </a:r>
            <a:r>
              <a:rPr lang="es-ES" u="sng" dirty="0" smtClean="0"/>
              <a:t>naturales</a:t>
            </a:r>
            <a:r>
              <a:rPr lang="es-ES" dirty="0" smtClean="0"/>
              <a:t> del corazón humano, pero es </a:t>
            </a:r>
            <a:r>
              <a:rPr lang="es-ES" u="sng" dirty="0" smtClean="0"/>
              <a:t>una excelente escuela</a:t>
            </a:r>
            <a:r>
              <a:rPr lang="es-ES" dirty="0" smtClean="0"/>
              <a:t>.</a:t>
            </a:r>
          </a:p>
          <a:p>
            <a:r>
              <a:rPr lang="es-ES" dirty="0" smtClean="0"/>
              <a:t>Josué/Moisés; Eliseo/Elías; 12 apóstoles/Jesús</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Eliseo/Elías: la noche </a:t>
            </a:r>
            <a:br>
              <a:rPr lang="es-ES" dirty="0" smtClean="0"/>
            </a:br>
            <a:r>
              <a:rPr lang="es-ES" dirty="0" smtClean="0"/>
              <a:t>y el día en sus </a:t>
            </a:r>
            <a:r>
              <a:rPr lang="es-ES" dirty="0" err="1" smtClean="0"/>
              <a:t>carácteres</a:t>
            </a:r>
            <a:endParaRPr lang="es-ES" dirty="0"/>
          </a:p>
        </p:txBody>
      </p:sp>
      <p:sp>
        <p:nvSpPr>
          <p:cNvPr id="3" name="2 Marcador de contenido"/>
          <p:cNvSpPr>
            <a:spLocks noGrp="1"/>
          </p:cNvSpPr>
          <p:nvPr>
            <p:ph idx="1"/>
          </p:nvPr>
        </p:nvSpPr>
        <p:spPr/>
        <p:txBody>
          <a:bodyPr/>
          <a:lstStyle/>
          <a:p>
            <a:pPr>
              <a:buNone/>
            </a:pPr>
            <a:r>
              <a:rPr lang="es-ES" dirty="0" smtClean="0"/>
              <a:t>   </a:t>
            </a:r>
          </a:p>
          <a:p>
            <a:pPr algn="ctr">
              <a:buNone/>
            </a:pPr>
            <a:r>
              <a:rPr lang="es-ES" dirty="0" smtClean="0"/>
              <a:t>   </a:t>
            </a:r>
            <a:r>
              <a:rPr lang="es-ES" sz="4400" b="1" dirty="0" smtClean="0"/>
              <a:t>Temperamentos y métodos radicalmente distintos implican una dificultad mayor como por ejemplo: Eliseo/Elías</a:t>
            </a:r>
            <a:endParaRPr lang="es-ES" sz="44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Gloria</a:t>
            </a:r>
            <a:r>
              <a:rPr lang="es-ES" dirty="0" smtClean="0"/>
              <a:t> y </a:t>
            </a:r>
            <a:r>
              <a:rPr lang="es-ES" b="1" dirty="0" smtClean="0"/>
              <a:t>poder</a:t>
            </a:r>
            <a:endParaRPr lang="es-ES" b="1" dirty="0"/>
          </a:p>
        </p:txBody>
      </p:sp>
      <p:sp>
        <p:nvSpPr>
          <p:cNvPr id="3" name="2 Marcador de contenido"/>
          <p:cNvSpPr>
            <a:spLocks noGrp="1"/>
          </p:cNvSpPr>
          <p:nvPr>
            <p:ph idx="1"/>
          </p:nvPr>
        </p:nvSpPr>
        <p:spPr/>
        <p:txBody>
          <a:bodyPr>
            <a:normAutofit fontScale="92500" lnSpcReduction="20000"/>
          </a:bodyPr>
          <a:lstStyle/>
          <a:p>
            <a:r>
              <a:rPr lang="es-ES" dirty="0" smtClean="0"/>
              <a:t>Ser el primero es </a:t>
            </a:r>
            <a:r>
              <a:rPr lang="es-ES" u="sng" dirty="0" smtClean="0"/>
              <a:t>tener a la vez </a:t>
            </a:r>
            <a:r>
              <a:rPr lang="es-ES" sz="3900" b="1" u="sng" dirty="0" smtClean="0"/>
              <a:t>gloria</a:t>
            </a:r>
            <a:r>
              <a:rPr lang="es-ES" u="sng" dirty="0" smtClean="0"/>
              <a:t> y </a:t>
            </a:r>
            <a:r>
              <a:rPr lang="es-ES" sz="3900" b="1" u="sng" dirty="0" smtClean="0"/>
              <a:t>poder</a:t>
            </a:r>
            <a:r>
              <a:rPr lang="es-ES" u="sng" dirty="0" smtClean="0"/>
              <a:t> </a:t>
            </a:r>
            <a:r>
              <a:rPr lang="es-ES" dirty="0" smtClean="0"/>
              <a:t>(con las tentaciones que se añaden). Si es el único en la comunidad para ejercer el ministerio tiene </a:t>
            </a:r>
            <a:r>
              <a:rPr lang="es-ES" u="sng" dirty="0" smtClean="0"/>
              <a:t>solo</a:t>
            </a:r>
            <a:r>
              <a:rPr lang="es-ES" dirty="0" smtClean="0"/>
              <a:t> ambas cosas. Es </a:t>
            </a:r>
            <a:r>
              <a:rPr lang="es-ES" b="1" u="sng" dirty="0" smtClean="0"/>
              <a:t>respetado</a:t>
            </a:r>
            <a:r>
              <a:rPr lang="es-ES" u="sng" dirty="0" smtClean="0"/>
              <a:t> y </a:t>
            </a:r>
            <a:r>
              <a:rPr lang="es-ES" b="1" u="sng" dirty="0" smtClean="0"/>
              <a:t>honrado</a:t>
            </a:r>
            <a:r>
              <a:rPr lang="es-ES" dirty="0" smtClean="0"/>
              <a:t>, además </a:t>
            </a:r>
            <a:r>
              <a:rPr lang="es-ES" u="sng" dirty="0" smtClean="0"/>
              <a:t>puede mandar </a:t>
            </a:r>
            <a:r>
              <a:rPr lang="es-ES" dirty="0" smtClean="0"/>
              <a:t>(tiene el </a:t>
            </a:r>
            <a:r>
              <a:rPr lang="es-ES" b="1" dirty="0" smtClean="0"/>
              <a:t>poder</a:t>
            </a:r>
            <a:r>
              <a:rPr lang="es-ES" dirty="0" smtClean="0"/>
              <a:t> de las llaves para “atar y desatar”, eso es definir lo que está permitido y lo que no lo es). Hay gente que le piden consejos, le rodean, le agradecen después de la predicación. Algunos copian sus costumbres hasta en su forma de hablar, de vestir o de peinarse.</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Como con el rey sol</a:t>
            </a:r>
            <a:endParaRPr lang="es-ES" dirty="0"/>
          </a:p>
        </p:txBody>
      </p:sp>
      <p:sp>
        <p:nvSpPr>
          <p:cNvPr id="3" name="2 Marcador de contenido"/>
          <p:cNvSpPr>
            <a:spLocks noGrp="1"/>
          </p:cNvSpPr>
          <p:nvPr>
            <p:ph idx="1"/>
          </p:nvPr>
        </p:nvSpPr>
        <p:spPr/>
        <p:txBody>
          <a:bodyPr>
            <a:normAutofit fontScale="77500" lnSpcReduction="20000"/>
          </a:bodyPr>
          <a:lstStyle/>
          <a:p>
            <a:r>
              <a:rPr lang="es-ES" b="1" dirty="0" smtClean="0"/>
              <a:t>Luis XIV </a:t>
            </a:r>
            <a:r>
              <a:rPr lang="es-ES" dirty="0" smtClean="0"/>
              <a:t>estaba </a:t>
            </a:r>
            <a:r>
              <a:rPr lang="es-ES" u="sng" dirty="0" smtClean="0"/>
              <a:t>rodeado de una corte </a:t>
            </a:r>
            <a:r>
              <a:rPr lang="es-ES" dirty="0" smtClean="0"/>
              <a:t>que obedecía al menor de sus deseos y que le imitaba en todo</a:t>
            </a:r>
            <a:r>
              <a:rPr lang="es-ES" dirty="0" smtClean="0"/>
              <a:t>.</a:t>
            </a:r>
          </a:p>
          <a:p>
            <a:pPr>
              <a:buNone/>
            </a:pPr>
            <a:endParaRPr lang="es-ES" dirty="0" smtClean="0"/>
          </a:p>
          <a:p>
            <a:r>
              <a:rPr lang="es-ES" dirty="0" smtClean="0"/>
              <a:t>Hay “siervos” de Dios que necesitan estar </a:t>
            </a:r>
            <a:r>
              <a:rPr lang="es-ES" u="sng" dirty="0" smtClean="0"/>
              <a:t>rodeado de una corte</a:t>
            </a:r>
            <a:r>
              <a:rPr lang="es-ES" dirty="0" smtClean="0"/>
              <a:t>, de un círculo de incondicionales que nunca </a:t>
            </a:r>
            <a:r>
              <a:rPr lang="es-ES" dirty="0" smtClean="0"/>
              <a:t> ponen </a:t>
            </a:r>
            <a:r>
              <a:rPr lang="es-ES" dirty="0" smtClean="0"/>
              <a:t>en tela de juicio lo que dice, y siempre están de acuerdo con él. Una situación de gran peligro </a:t>
            </a:r>
            <a:r>
              <a:rPr lang="es-ES" u="sng" dirty="0" smtClean="0"/>
              <a:t>para ambos</a:t>
            </a:r>
            <a:r>
              <a:rPr lang="es-ES" dirty="0" smtClean="0"/>
              <a:t>. Para estos “discípulos”, que seguirían cualquier cosa ciegamente, si viene de su “maestro”, incluso si se aleja de la verdad. Este “maestro” no tiene a nadie para llamarle la atención y corregirle. </a:t>
            </a:r>
            <a:r>
              <a:rPr lang="es-ES" b="1" u="sng" dirty="0" smtClean="0"/>
              <a:t>Así nacieron todas las sectas perniciosas</a:t>
            </a:r>
            <a:r>
              <a:rPr lang="es-ES" dirty="0" smtClean="0"/>
              <a:t> a lo largo de la historia de la Iglesia. </a:t>
            </a:r>
            <a:r>
              <a:rPr lang="es-ES" dirty="0" smtClean="0"/>
              <a:t> </a:t>
            </a:r>
          </a:p>
          <a:p>
            <a:r>
              <a:rPr lang="es-ES" dirty="0" smtClean="0"/>
              <a:t>Pastor/Gurú</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285884"/>
          </a:xfrm>
        </p:spPr>
        <p:txBody>
          <a:bodyPr>
            <a:noAutofit/>
          </a:bodyPr>
          <a:lstStyle/>
          <a:p>
            <a:r>
              <a:rPr lang="es-ES" dirty="0" smtClean="0"/>
              <a:t>Dirigir = Poder</a:t>
            </a:r>
            <a:br>
              <a:rPr lang="es-ES" dirty="0" smtClean="0"/>
            </a:br>
            <a:r>
              <a:rPr lang="es-ES" dirty="0" smtClean="0"/>
              <a:t>Trampa del orgullo</a:t>
            </a:r>
            <a:endParaRPr lang="es-ES" dirty="0"/>
          </a:p>
        </p:txBody>
      </p:sp>
      <p:sp>
        <p:nvSpPr>
          <p:cNvPr id="3" name="2 Marcador de contenido"/>
          <p:cNvSpPr>
            <a:spLocks noGrp="1"/>
          </p:cNvSpPr>
          <p:nvPr>
            <p:ph idx="1"/>
          </p:nvPr>
        </p:nvSpPr>
        <p:spPr>
          <a:xfrm>
            <a:off x="428596" y="1600200"/>
            <a:ext cx="8258204" cy="5043510"/>
          </a:xfrm>
        </p:spPr>
        <p:txBody>
          <a:bodyPr>
            <a:normAutofit lnSpcReduction="10000"/>
          </a:bodyPr>
          <a:lstStyle/>
          <a:p>
            <a:r>
              <a:rPr lang="es-ES" sz="4400" dirty="0" smtClean="0"/>
              <a:t>Para todos los que tienen que </a:t>
            </a:r>
            <a:r>
              <a:rPr lang="es-ES" sz="4400" b="1" dirty="0" smtClean="0">
                <a:effectLst>
                  <a:outerShdw blurRad="38100" dist="38100" dir="2700000" algn="tl">
                    <a:srgbClr val="000000">
                      <a:alpha val="43137"/>
                    </a:srgbClr>
                  </a:outerShdw>
                </a:effectLst>
              </a:rPr>
              <a:t>dirigir</a:t>
            </a:r>
            <a:r>
              <a:rPr lang="es-ES" sz="4400" dirty="0" smtClean="0"/>
              <a:t> el </a:t>
            </a:r>
            <a:r>
              <a:rPr lang="es-ES" sz="4400" b="1" dirty="0" smtClean="0">
                <a:effectLst>
                  <a:outerShdw blurRad="38100" dist="38100" dir="2700000" algn="tl">
                    <a:srgbClr val="000000">
                      <a:alpha val="43137"/>
                    </a:srgbClr>
                  </a:outerShdw>
                </a:effectLst>
              </a:rPr>
              <a:t>orgullo</a:t>
            </a:r>
            <a:r>
              <a:rPr lang="es-ES" sz="4400" dirty="0" smtClean="0">
                <a:effectLst>
                  <a:outerShdw blurRad="38100" dist="38100" dir="2700000" algn="tl">
                    <a:srgbClr val="000000">
                      <a:alpha val="43137"/>
                    </a:srgbClr>
                  </a:outerShdw>
                </a:effectLst>
              </a:rPr>
              <a:t> </a:t>
            </a:r>
            <a:r>
              <a:rPr lang="es-ES" sz="4400" dirty="0" smtClean="0"/>
              <a:t>es una trampa.</a:t>
            </a:r>
          </a:p>
          <a:p>
            <a:endParaRPr lang="es-ES" sz="4400" dirty="0" smtClean="0"/>
          </a:p>
          <a:p>
            <a:r>
              <a:rPr lang="es-ES" sz="4400" dirty="0" smtClean="0"/>
              <a:t>“El </a:t>
            </a:r>
            <a:r>
              <a:rPr lang="es-ES" sz="4400" b="1" dirty="0" smtClean="0">
                <a:effectLst>
                  <a:outerShdw blurRad="38100" dist="38100" dir="2700000" algn="tl">
                    <a:srgbClr val="000000">
                      <a:alpha val="43137"/>
                    </a:srgbClr>
                  </a:outerShdw>
                </a:effectLst>
              </a:rPr>
              <a:t>orgullo</a:t>
            </a:r>
            <a:r>
              <a:rPr lang="es-ES" sz="4400" dirty="0" smtClean="0">
                <a:effectLst>
                  <a:outerShdw blurRad="38100" dist="38100" dir="2700000" algn="tl">
                    <a:srgbClr val="000000">
                      <a:alpha val="43137"/>
                    </a:srgbClr>
                  </a:outerShdw>
                </a:effectLst>
              </a:rPr>
              <a:t> </a:t>
            </a:r>
            <a:r>
              <a:rPr lang="es-ES" sz="4400" dirty="0" smtClean="0"/>
              <a:t>se agazapa siempre pisando los talones del </a:t>
            </a:r>
            <a:r>
              <a:rPr lang="es-ES" sz="4400" b="1" dirty="0" smtClean="0">
                <a:effectLst>
                  <a:outerShdw blurRad="38100" dist="38100" dir="2700000" algn="tl">
                    <a:srgbClr val="000000">
                      <a:alpha val="43137"/>
                    </a:srgbClr>
                  </a:outerShdw>
                </a:effectLst>
              </a:rPr>
              <a:t>poder</a:t>
            </a:r>
            <a:r>
              <a:rPr lang="es-ES" sz="4400" dirty="0" smtClean="0"/>
              <a:t>”</a:t>
            </a:r>
            <a:endParaRPr lang="es-ES" sz="4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800" dirty="0" smtClean="0"/>
              <a:t>indispensable</a:t>
            </a:r>
            <a:endParaRPr lang="es-ES" sz="4800" dirty="0"/>
          </a:p>
        </p:txBody>
      </p:sp>
      <p:sp>
        <p:nvSpPr>
          <p:cNvPr id="3" name="2 Marcador de contenido"/>
          <p:cNvSpPr>
            <a:spLocks noGrp="1"/>
          </p:cNvSpPr>
          <p:nvPr>
            <p:ph idx="1"/>
          </p:nvPr>
        </p:nvSpPr>
        <p:spPr/>
        <p:txBody>
          <a:bodyPr/>
          <a:lstStyle/>
          <a:p>
            <a:endParaRPr lang="es-ES" dirty="0" smtClean="0"/>
          </a:p>
          <a:p>
            <a:r>
              <a:rPr lang="es-ES" sz="4000" dirty="0" smtClean="0"/>
              <a:t>El sentimiento de ser </a:t>
            </a:r>
            <a:r>
              <a:rPr lang="es-ES" sz="4000" b="1" dirty="0" smtClean="0">
                <a:effectLst>
                  <a:outerShdw blurRad="38100" dist="38100" dir="2700000" algn="tl">
                    <a:srgbClr val="000000">
                      <a:alpha val="43137"/>
                    </a:srgbClr>
                  </a:outerShdw>
                </a:effectLst>
              </a:rPr>
              <a:t>indispensable</a:t>
            </a:r>
            <a:r>
              <a:rPr lang="es-ES" sz="4000" dirty="0" smtClean="0">
                <a:effectLst>
                  <a:outerShdw blurRad="38100" dist="38100" dir="2700000" algn="tl">
                    <a:srgbClr val="000000">
                      <a:alpha val="43137"/>
                    </a:srgbClr>
                  </a:outerShdw>
                </a:effectLst>
              </a:rPr>
              <a:t> </a:t>
            </a:r>
            <a:r>
              <a:rPr lang="es-ES" sz="4000" dirty="0" smtClean="0"/>
              <a:t>e </a:t>
            </a:r>
            <a:r>
              <a:rPr lang="es-ES" sz="4000" b="1" dirty="0" smtClean="0">
                <a:effectLst>
                  <a:outerShdw blurRad="38100" dist="38100" dir="2700000" algn="tl">
                    <a:srgbClr val="000000">
                      <a:alpha val="43137"/>
                    </a:srgbClr>
                  </a:outerShdw>
                </a:effectLst>
              </a:rPr>
              <a:t>insustituible</a:t>
            </a:r>
            <a:r>
              <a:rPr lang="es-ES" sz="4000" dirty="0" smtClean="0">
                <a:effectLst>
                  <a:outerShdw blurRad="38100" dist="38100" dir="2700000" algn="tl">
                    <a:srgbClr val="000000">
                      <a:alpha val="43137"/>
                    </a:srgbClr>
                  </a:outerShdw>
                </a:effectLst>
              </a:rPr>
              <a:t> </a:t>
            </a:r>
            <a:r>
              <a:rPr lang="es-ES" sz="4000" dirty="0" smtClean="0"/>
              <a:t>lleva fácilmente al </a:t>
            </a:r>
            <a:r>
              <a:rPr lang="es-ES" sz="4000" u="sng" dirty="0" smtClean="0"/>
              <a:t>culto de la personalidad</a:t>
            </a:r>
            <a:r>
              <a:rPr lang="es-ES" sz="4000" dirty="0" smtClean="0"/>
              <a:t> de parte de los “seguidores”.</a:t>
            </a:r>
            <a:endParaRPr lang="es-ES"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Advertencias de `Proverbios´</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“No te apoyes en tu propia prudencia” 3.5b</a:t>
            </a:r>
          </a:p>
          <a:p>
            <a:r>
              <a:rPr lang="es-ES" dirty="0" smtClean="0"/>
              <a:t>“No seas sabio en tu propia opinión” 3.7ª</a:t>
            </a:r>
          </a:p>
          <a:p>
            <a:pPr>
              <a:buNone/>
            </a:pPr>
            <a:r>
              <a:rPr lang="es-ES" dirty="0" smtClean="0"/>
              <a:t>“No te tomes por más sabio de lo que eres”</a:t>
            </a:r>
          </a:p>
          <a:p>
            <a:r>
              <a:rPr lang="es-ES" dirty="0" smtClean="0"/>
              <a:t>“La soberbia del hombre le (abate) acarrea humillación” 29.23</a:t>
            </a:r>
          </a:p>
          <a:p>
            <a:r>
              <a:rPr lang="es-ES" dirty="0" smtClean="0"/>
              <a:t>“Antes del quebrantamiento se eleva el corazón del hombre” 18.12ª</a:t>
            </a:r>
          </a:p>
          <a:p>
            <a:pPr>
              <a:buNone/>
            </a:pPr>
            <a:r>
              <a:rPr lang="es-ES" dirty="0" smtClean="0"/>
              <a:t>“Cuando un hombre se enorgullece, su ruina está cerca”</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obispo anglicano </a:t>
            </a:r>
            <a:br>
              <a:rPr lang="es-ES" dirty="0" smtClean="0"/>
            </a:br>
            <a:r>
              <a:rPr lang="es-ES" dirty="0" smtClean="0"/>
              <a:t>Stephen </a:t>
            </a:r>
            <a:r>
              <a:rPr lang="es-ES" dirty="0" err="1" smtClean="0"/>
              <a:t>Neill</a:t>
            </a:r>
            <a:endParaRPr lang="es-ES" dirty="0"/>
          </a:p>
        </p:txBody>
      </p:sp>
      <p:sp>
        <p:nvSpPr>
          <p:cNvPr id="3" name="2 Marcador de contenido"/>
          <p:cNvSpPr>
            <a:spLocks noGrp="1"/>
          </p:cNvSpPr>
          <p:nvPr>
            <p:ph idx="1"/>
          </p:nvPr>
        </p:nvSpPr>
        <p:spPr/>
        <p:txBody>
          <a:bodyPr>
            <a:normAutofit/>
          </a:bodyPr>
          <a:lstStyle/>
          <a:p>
            <a:pPr algn="ctr">
              <a:buNone/>
            </a:pPr>
            <a:r>
              <a:rPr lang="es-ES" sz="5400" dirty="0" smtClean="0"/>
              <a:t>“La popularidad es el estado espiritual más peligroso que se pueda uno imaginar.”</a:t>
            </a:r>
            <a:endParaRPr lang="es-ES"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428736"/>
          </a:xfrm>
        </p:spPr>
        <p:txBody>
          <a:bodyPr/>
          <a:lstStyle/>
          <a:p>
            <a:r>
              <a:rPr lang="es-ES" dirty="0" smtClean="0"/>
              <a:t>Forzar a obedecer </a:t>
            </a:r>
            <a:br>
              <a:rPr lang="es-ES" dirty="0" smtClean="0"/>
            </a:br>
            <a:r>
              <a:rPr lang="es-ES" dirty="0" smtClean="0"/>
              <a:t>a una “norma espiritual”</a:t>
            </a:r>
            <a:endParaRPr lang="es-ES" dirty="0"/>
          </a:p>
        </p:txBody>
      </p:sp>
      <p:sp>
        <p:nvSpPr>
          <p:cNvPr id="3" name="2 Marcador de contenido"/>
          <p:cNvSpPr>
            <a:spLocks noGrp="1"/>
          </p:cNvSpPr>
          <p:nvPr>
            <p:ph idx="1"/>
          </p:nvPr>
        </p:nvSpPr>
        <p:spPr>
          <a:xfrm>
            <a:off x="457200" y="2071678"/>
            <a:ext cx="8229600" cy="4572032"/>
          </a:xfrm>
        </p:spPr>
        <p:txBody>
          <a:bodyPr>
            <a:normAutofit fontScale="92500" lnSpcReduction="20000"/>
          </a:bodyPr>
          <a:lstStyle/>
          <a:p>
            <a:r>
              <a:rPr lang="es-ES" dirty="0" smtClean="0"/>
              <a:t> Test del nivel de  espiritualidad</a:t>
            </a:r>
          </a:p>
          <a:p>
            <a:r>
              <a:rPr lang="es-ES" b="1" dirty="0" smtClean="0"/>
              <a:t>Jueces</a:t>
            </a:r>
            <a:r>
              <a:rPr lang="es-ES" dirty="0" smtClean="0"/>
              <a:t> en lugar de </a:t>
            </a:r>
            <a:r>
              <a:rPr lang="es-ES" u="sng" dirty="0" smtClean="0"/>
              <a:t>siervos que ayudan</a:t>
            </a:r>
          </a:p>
          <a:p>
            <a:r>
              <a:rPr lang="es-ES" dirty="0" smtClean="0"/>
              <a:t>Ej. “El responsable del grupo de estudio bíblico me dijo que no ocupaba mi lugar como jefe espiritual de mi familia. Debería orar más, tomar autoridad en el Espíritu para que las fuerzas espirituales que atacan mi familia sean neutralizadas. Mi esposa así no tendría </a:t>
            </a:r>
            <a:r>
              <a:rPr lang="es-ES" dirty="0" smtClean="0"/>
              <a:t>más </a:t>
            </a:r>
            <a:r>
              <a:rPr lang="es-ES" dirty="0" smtClean="0"/>
              <a:t>fuertes dolores menstruales y mi hijo mayor no tendría asma. Creo que soy responsable de sus problemas de salud.”</a:t>
            </a: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Dos “hijos del trueno”</a:t>
            </a:r>
            <a:br>
              <a:rPr lang="es-ES" dirty="0" smtClean="0"/>
            </a:br>
            <a:r>
              <a:rPr lang="es-ES" dirty="0" smtClean="0"/>
              <a:t> </a:t>
            </a:r>
            <a:r>
              <a:rPr lang="es-ES" sz="3100" dirty="0" smtClean="0"/>
              <a:t>(</a:t>
            </a:r>
            <a:r>
              <a:rPr lang="es-ES" sz="3100" b="1" dirty="0" smtClean="0"/>
              <a:t>Marcos 3.17</a:t>
            </a:r>
            <a:r>
              <a:rPr lang="es-ES" sz="3100" dirty="0" smtClean="0"/>
              <a:t>)</a:t>
            </a:r>
            <a:endParaRPr lang="es-ES" sz="3100" dirty="0"/>
          </a:p>
        </p:txBody>
      </p:sp>
      <p:sp>
        <p:nvSpPr>
          <p:cNvPr id="3" name="2 Marcador de contenido"/>
          <p:cNvSpPr>
            <a:spLocks noGrp="1"/>
          </p:cNvSpPr>
          <p:nvPr>
            <p:ph idx="1"/>
          </p:nvPr>
        </p:nvSpPr>
        <p:spPr/>
        <p:txBody>
          <a:bodyPr/>
          <a:lstStyle/>
          <a:p>
            <a:r>
              <a:rPr lang="es-ES" dirty="0" smtClean="0"/>
              <a:t>Jacobo y Juan eran en el principio </a:t>
            </a:r>
            <a:r>
              <a:rPr lang="es-ES" sz="3600" b="1" dirty="0" smtClean="0">
                <a:effectLst>
                  <a:outerShdw blurRad="38100" dist="38100" dir="2700000" algn="tl">
                    <a:srgbClr val="000000">
                      <a:alpha val="43137"/>
                    </a:srgbClr>
                  </a:outerShdw>
                </a:effectLst>
              </a:rPr>
              <a:t>impulsivos</a:t>
            </a:r>
            <a:r>
              <a:rPr lang="es-ES" dirty="0" smtClean="0">
                <a:effectLst>
                  <a:outerShdw blurRad="38100" dist="38100" dir="2700000" algn="tl">
                    <a:srgbClr val="000000">
                      <a:alpha val="43137"/>
                    </a:srgbClr>
                  </a:outerShdw>
                </a:effectLst>
              </a:rPr>
              <a:t> </a:t>
            </a:r>
            <a:r>
              <a:rPr lang="es-ES" dirty="0" smtClean="0"/>
              <a:t>“Señor, ¿quieres que mandemos que descienda fuego del cielo, como hizo Elías, y los consuma?” </a:t>
            </a:r>
            <a:r>
              <a:rPr lang="es-ES" dirty="0" err="1" smtClean="0"/>
              <a:t>Luc</a:t>
            </a:r>
            <a:r>
              <a:rPr lang="es-ES" dirty="0" smtClean="0"/>
              <a:t> 9.54   o/y </a:t>
            </a:r>
            <a:r>
              <a:rPr lang="es-ES" sz="3600" b="1" dirty="0" smtClean="0">
                <a:effectLst>
                  <a:outerShdw blurRad="38100" dist="38100" dir="2700000" algn="tl">
                    <a:srgbClr val="000000">
                      <a:alpha val="43137"/>
                    </a:srgbClr>
                  </a:outerShdw>
                </a:effectLst>
              </a:rPr>
              <a:t>ambiciosos</a:t>
            </a:r>
            <a:r>
              <a:rPr lang="es-ES" dirty="0" smtClean="0">
                <a:effectLst>
                  <a:outerShdw blurRad="38100" dist="38100" dir="2700000" algn="tl">
                    <a:srgbClr val="000000">
                      <a:alpha val="43137"/>
                    </a:srgbClr>
                  </a:outerShdw>
                </a:effectLst>
              </a:rPr>
              <a:t> </a:t>
            </a:r>
            <a:r>
              <a:rPr lang="es-ES" dirty="0" smtClean="0"/>
              <a:t>“Maestro, queremos que nos concedas… que en tu gloria nos sentemos el uno a tu derecha y el otro a tu izquierda.” Mar 10.35</a:t>
            </a: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verdadera grandeza cristiana</a:t>
            </a:r>
            <a:endParaRPr lang="es-ES" dirty="0"/>
          </a:p>
        </p:txBody>
      </p:sp>
      <p:sp>
        <p:nvSpPr>
          <p:cNvPr id="3" name="2 Marcador de contenido"/>
          <p:cNvSpPr>
            <a:spLocks noGrp="1"/>
          </p:cNvSpPr>
          <p:nvPr>
            <p:ph idx="1"/>
          </p:nvPr>
        </p:nvSpPr>
        <p:spPr/>
        <p:txBody>
          <a:bodyPr/>
          <a:lstStyle/>
          <a:p>
            <a:r>
              <a:rPr lang="es-ES" dirty="0" smtClean="0"/>
              <a:t>Jesús contesta mostrando </a:t>
            </a:r>
            <a:r>
              <a:rPr lang="es-ES" b="1" dirty="0" smtClean="0"/>
              <a:t>la verdadera grandeza cristiana</a:t>
            </a:r>
            <a:r>
              <a:rPr lang="es-ES" dirty="0" smtClean="0"/>
              <a:t> ligada a la “copa de sufrimiento” que le esperaba, es decir la cruz. Luego añadió: “…el que quiera ser el primero entre vosotros será vuestro siervo; como el Hijo del Hombre, que no vino para ser servido, sino para servir y para dar su vida en rescate por todos”. (Mat 20.27-28)</a:t>
            </a:r>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Aceptar humildemente </a:t>
            </a:r>
            <a:br>
              <a:rPr lang="es-ES" dirty="0" smtClean="0"/>
            </a:br>
            <a:r>
              <a:rPr lang="es-ES" dirty="0" smtClean="0"/>
              <a:t>la soberanía de Dios</a:t>
            </a:r>
            <a:endParaRPr lang="es-ES" dirty="0"/>
          </a:p>
        </p:txBody>
      </p:sp>
      <p:sp>
        <p:nvSpPr>
          <p:cNvPr id="3" name="2 Marcador de contenido"/>
          <p:cNvSpPr>
            <a:spLocks noGrp="1"/>
          </p:cNvSpPr>
          <p:nvPr>
            <p:ph idx="1"/>
          </p:nvPr>
        </p:nvSpPr>
        <p:spPr/>
        <p:txBody>
          <a:bodyPr/>
          <a:lstStyle/>
          <a:p>
            <a:r>
              <a:rPr lang="es-ES" dirty="0" smtClean="0"/>
              <a:t>Contesta sobre “su lugar” apelando a la soberanía de Dios que determinará el rango que corresponda a cada uno.</a:t>
            </a:r>
          </a:p>
          <a:p>
            <a:r>
              <a:rPr lang="es-ES" dirty="0" smtClean="0"/>
              <a:t>Dicha perspectiva nos ayuda a aceptar humildemente el lugar que nos asigna el Señor en su obra. </a:t>
            </a:r>
            <a:endParaRPr lang="es-E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Watchman</a:t>
            </a:r>
            <a:r>
              <a:rPr lang="es-ES" dirty="0" smtClean="0"/>
              <a:t> </a:t>
            </a:r>
            <a:r>
              <a:rPr lang="es-ES" dirty="0" err="1" smtClean="0"/>
              <a:t>Nee</a:t>
            </a:r>
            <a:endParaRPr lang="es-ES" dirty="0"/>
          </a:p>
        </p:txBody>
      </p:sp>
      <p:sp>
        <p:nvSpPr>
          <p:cNvPr id="3" name="2 Marcador de contenido"/>
          <p:cNvSpPr>
            <a:spLocks noGrp="1"/>
          </p:cNvSpPr>
          <p:nvPr>
            <p:ph idx="1"/>
          </p:nvPr>
        </p:nvSpPr>
        <p:spPr/>
        <p:txBody>
          <a:bodyPr>
            <a:normAutofit lnSpcReduction="10000"/>
          </a:bodyPr>
          <a:lstStyle/>
          <a:p>
            <a:pPr algn="ctr"/>
            <a:r>
              <a:rPr lang="es-ES" sz="4400" dirty="0" smtClean="0"/>
              <a:t>“Si le place hacer de mí el miembro </a:t>
            </a:r>
            <a:r>
              <a:rPr lang="es-ES" sz="4400" b="1" u="sng" dirty="0" smtClean="0">
                <a:effectLst>
                  <a:outerShdw blurRad="38100" dist="38100" dir="2700000" algn="tl">
                    <a:srgbClr val="000000">
                      <a:alpha val="43137"/>
                    </a:srgbClr>
                  </a:outerShdw>
                </a:effectLst>
              </a:rPr>
              <a:t>más</a:t>
            </a:r>
            <a:r>
              <a:rPr lang="es-ES" sz="4400" u="sng" dirty="0" smtClean="0">
                <a:effectLst>
                  <a:outerShdw blurRad="38100" dist="38100" dir="2700000" algn="tl">
                    <a:srgbClr val="000000">
                      <a:alpha val="43137"/>
                    </a:srgbClr>
                  </a:outerShdw>
                </a:effectLst>
              </a:rPr>
              <a:t> </a:t>
            </a:r>
            <a:r>
              <a:rPr lang="es-ES" sz="4400" u="sng" dirty="0" smtClean="0"/>
              <a:t>influyente</a:t>
            </a:r>
            <a:r>
              <a:rPr lang="es-ES" sz="4400" dirty="0" smtClean="0"/>
              <a:t>, </a:t>
            </a:r>
            <a:r>
              <a:rPr lang="es-ES" sz="4400" dirty="0" smtClean="0">
                <a:effectLst>
                  <a:outerShdw blurRad="38100" dist="38100" dir="2700000" algn="tl">
                    <a:srgbClr val="000000">
                      <a:alpha val="43137"/>
                    </a:srgbClr>
                  </a:outerShdw>
                </a:effectLst>
              </a:rPr>
              <a:t>¡alabado sea Él!  </a:t>
            </a:r>
            <a:r>
              <a:rPr lang="es-ES" sz="4400" dirty="0" smtClean="0"/>
              <a:t>Y  si le place hacer de mí el </a:t>
            </a:r>
            <a:r>
              <a:rPr lang="es-ES" sz="4400" b="1" u="sng" dirty="0" smtClean="0">
                <a:effectLst>
                  <a:outerShdw blurRad="38100" dist="38100" dir="2700000" algn="tl">
                    <a:srgbClr val="000000">
                      <a:alpha val="43137"/>
                    </a:srgbClr>
                  </a:outerShdw>
                </a:effectLst>
              </a:rPr>
              <a:t>menos</a:t>
            </a:r>
            <a:r>
              <a:rPr lang="es-ES" sz="4400" u="sng" dirty="0" smtClean="0">
                <a:effectLst>
                  <a:outerShdw blurRad="38100" dist="38100" dir="2700000" algn="tl">
                    <a:srgbClr val="000000">
                      <a:alpha val="43137"/>
                    </a:srgbClr>
                  </a:outerShdw>
                </a:effectLst>
              </a:rPr>
              <a:t> </a:t>
            </a:r>
            <a:r>
              <a:rPr lang="es-ES" sz="4400" u="sng" dirty="0" smtClean="0"/>
              <a:t>influyente</a:t>
            </a:r>
            <a:r>
              <a:rPr lang="es-ES" sz="4400" dirty="0" smtClean="0"/>
              <a:t>, </a:t>
            </a:r>
            <a:r>
              <a:rPr lang="es-ES" sz="4400" dirty="0" smtClean="0">
                <a:effectLst>
                  <a:outerShdw blurRad="38100" dist="38100" dir="2700000" algn="tl">
                    <a:srgbClr val="000000">
                      <a:alpha val="43137"/>
                    </a:srgbClr>
                  </a:outerShdw>
                </a:effectLst>
              </a:rPr>
              <a:t>¡alabado sea Él!</a:t>
            </a:r>
            <a:r>
              <a:rPr lang="es-ES" sz="4400" dirty="0" smtClean="0"/>
              <a:t>,</a:t>
            </a:r>
            <a:r>
              <a:rPr lang="es-ES" sz="4400" dirty="0" smtClean="0">
                <a:effectLst>
                  <a:outerShdw blurRad="38100" dist="38100" dir="2700000" algn="tl">
                    <a:srgbClr val="000000">
                      <a:alpha val="43137"/>
                    </a:srgbClr>
                  </a:outerShdw>
                </a:effectLst>
              </a:rPr>
              <a:t> </a:t>
            </a:r>
            <a:r>
              <a:rPr lang="es-ES" sz="4400" dirty="0" smtClean="0"/>
              <a:t>con igual intensidad!” </a:t>
            </a:r>
            <a:endParaRPr lang="es-ES" sz="4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Ambición no muy sana</a:t>
            </a:r>
            <a:endParaRPr lang="es-ES" dirty="0"/>
          </a:p>
        </p:txBody>
      </p:sp>
      <p:sp>
        <p:nvSpPr>
          <p:cNvPr id="3" name="2 Marcador de contenido"/>
          <p:cNvSpPr>
            <a:spLocks noGrp="1"/>
          </p:cNvSpPr>
          <p:nvPr>
            <p:ph idx="1"/>
          </p:nvPr>
        </p:nvSpPr>
        <p:spPr/>
        <p:txBody>
          <a:bodyPr/>
          <a:lstStyle/>
          <a:p>
            <a:r>
              <a:rPr lang="es-ES" dirty="0" smtClean="0"/>
              <a:t>Anida naturalmente en el corazón de todo hombre </a:t>
            </a:r>
            <a:r>
              <a:rPr lang="es-ES" u="sng" dirty="0" smtClean="0"/>
              <a:t>una ambición de grandeza</a:t>
            </a:r>
            <a:r>
              <a:rPr lang="es-ES" dirty="0" smtClean="0"/>
              <a:t>, un amor al </a:t>
            </a:r>
            <a:r>
              <a:rPr lang="es-ES" b="1" dirty="0" smtClean="0"/>
              <a:t>prestigio</a:t>
            </a:r>
            <a:r>
              <a:rPr lang="es-ES" dirty="0" smtClean="0"/>
              <a:t> y al </a:t>
            </a:r>
            <a:r>
              <a:rPr lang="es-ES" b="1" dirty="0" smtClean="0"/>
              <a:t>poder</a:t>
            </a:r>
            <a:r>
              <a:rPr lang="es-ES" dirty="0" smtClean="0"/>
              <a:t> que no es nada excepcional en los líderes cristianos de hoy.</a:t>
            </a:r>
          </a:p>
          <a:p>
            <a:r>
              <a:rPr lang="es-ES" dirty="0" smtClean="0"/>
              <a:t>A un paso  de caer en </a:t>
            </a:r>
            <a:r>
              <a:rPr lang="es-ES" u="sng" dirty="0" smtClean="0"/>
              <a:t>el síndrome de </a:t>
            </a:r>
            <a:r>
              <a:rPr lang="es-ES" u="sng" dirty="0" err="1" smtClean="0"/>
              <a:t>Diótrefes</a:t>
            </a:r>
            <a:r>
              <a:rPr lang="es-ES" dirty="0" smtClean="0"/>
              <a:t> “al que le encanta dirigirlo todo”</a:t>
            </a:r>
            <a:endParaRPr lang="es-E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Controlarlo todo</a:t>
            </a:r>
            <a:endParaRPr lang="es-ES" dirty="0"/>
          </a:p>
        </p:txBody>
      </p:sp>
      <p:sp>
        <p:nvSpPr>
          <p:cNvPr id="3" name="2 Marcador de contenido"/>
          <p:cNvSpPr>
            <a:spLocks noGrp="1"/>
          </p:cNvSpPr>
          <p:nvPr>
            <p:ph idx="1"/>
          </p:nvPr>
        </p:nvSpPr>
        <p:spPr/>
        <p:txBody>
          <a:bodyPr>
            <a:normAutofit lnSpcReduction="10000"/>
          </a:bodyPr>
          <a:lstStyle/>
          <a:p>
            <a:r>
              <a:rPr lang="es-ES" dirty="0" smtClean="0"/>
              <a:t>“Soy el mejor informado para saber mejor que nadie lo que conviene hacer y me toca decidir sobre todos los detalles”.</a:t>
            </a:r>
          </a:p>
          <a:p>
            <a:r>
              <a:rPr lang="es-ES" dirty="0" smtClean="0"/>
              <a:t>Casos reales de iglesias evangélicas: los miembros no podían mudarse o casarse sin el permiso de los ancianos (disciplina si se atreven a mostrar cierto interés por una </a:t>
            </a:r>
            <a:r>
              <a:rPr lang="es-ES" dirty="0" smtClean="0"/>
              <a:t>chica, </a:t>
            </a:r>
            <a:r>
              <a:rPr lang="es-ES" dirty="0" smtClean="0"/>
              <a:t>sin haber consultado al pastor antes).</a:t>
            </a:r>
            <a:endParaRPr lang="es-E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Reconocer un error, </a:t>
            </a:r>
            <a:br>
              <a:rPr lang="es-ES" dirty="0" smtClean="0"/>
            </a:br>
            <a:r>
              <a:rPr lang="es-ES" dirty="0" smtClean="0"/>
              <a:t>rectificar es de sabio…</a:t>
            </a:r>
            <a:endParaRPr lang="es-ES" dirty="0"/>
          </a:p>
        </p:txBody>
      </p:sp>
      <p:sp>
        <p:nvSpPr>
          <p:cNvPr id="3" name="2 Marcador de contenido"/>
          <p:cNvSpPr>
            <a:spLocks noGrp="1"/>
          </p:cNvSpPr>
          <p:nvPr>
            <p:ph idx="1"/>
          </p:nvPr>
        </p:nvSpPr>
        <p:spPr/>
        <p:txBody>
          <a:bodyPr>
            <a:normAutofit fontScale="92500" lnSpcReduction="10000"/>
          </a:bodyPr>
          <a:lstStyle/>
          <a:p>
            <a:pPr>
              <a:buNone/>
            </a:pPr>
            <a:r>
              <a:rPr lang="es-ES" dirty="0" smtClean="0"/>
              <a:t>Y una </a:t>
            </a:r>
            <a:r>
              <a:rPr lang="es-ES" b="1" dirty="0" smtClean="0"/>
              <a:t>DEBILIDAD</a:t>
            </a:r>
            <a:r>
              <a:rPr lang="es-ES" dirty="0" smtClean="0"/>
              <a:t> para un líder.</a:t>
            </a:r>
          </a:p>
          <a:p>
            <a:pPr>
              <a:buNone/>
            </a:pPr>
            <a:r>
              <a:rPr lang="es-ES" dirty="0" smtClean="0"/>
              <a:t>“Cuando nos es dado ocupar un puesto de líder, llega a ser casi como una segunda naturaleza evitar admitir que podríamos estar equivocados. Confesar una falta o un error se convierte en sinónimo de </a:t>
            </a:r>
            <a:r>
              <a:rPr lang="es-ES" b="1" dirty="0" smtClean="0"/>
              <a:t>debilidad</a:t>
            </a:r>
            <a:r>
              <a:rPr lang="es-ES" dirty="0" smtClean="0"/>
              <a:t>… En esto reside la vulnerabilidad del liderazgo… Cuando el poder se convierte en un fin en sí-mismo, siempre corromperá!” (Senador americano </a:t>
            </a:r>
            <a:r>
              <a:rPr lang="es-ES" dirty="0" err="1" smtClean="0"/>
              <a:t>Hartfield</a:t>
            </a:r>
            <a:r>
              <a:rPr lang="es-ES" dirty="0" smtClean="0"/>
              <a:t>)</a:t>
            </a:r>
          </a:p>
          <a:p>
            <a:pPr>
              <a:buNone/>
            </a:pPr>
            <a:endParaRPr lang="es-E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Dependencia exagerada</a:t>
            </a:r>
            <a:endParaRPr lang="es-ES" dirty="0"/>
          </a:p>
        </p:txBody>
      </p:sp>
      <p:sp>
        <p:nvSpPr>
          <p:cNvPr id="3" name="2 Marcador de contenido"/>
          <p:cNvSpPr>
            <a:spLocks noGrp="1"/>
          </p:cNvSpPr>
          <p:nvPr>
            <p:ph idx="1"/>
          </p:nvPr>
        </p:nvSpPr>
        <p:spPr/>
        <p:txBody>
          <a:bodyPr>
            <a:normAutofit lnSpcReduction="10000"/>
          </a:bodyPr>
          <a:lstStyle/>
          <a:p>
            <a:r>
              <a:rPr lang="es-ES" dirty="0" smtClean="0"/>
              <a:t>“Es para tu bien”. Sí, ¡¡¡pero es un gran abuso!!!</a:t>
            </a:r>
          </a:p>
          <a:p>
            <a:r>
              <a:rPr lang="es-ES" dirty="0" smtClean="0"/>
              <a:t>La palabra de estos pastores autoritarios hace ley y debe ser considerada como </a:t>
            </a:r>
            <a:r>
              <a:rPr lang="es-ES" b="1" u="sng" dirty="0" smtClean="0"/>
              <a:t>equivalente a la Palabra de Dios</a:t>
            </a:r>
            <a:r>
              <a:rPr lang="es-ES" b="1" dirty="0" smtClean="0"/>
              <a:t> (!)</a:t>
            </a:r>
            <a:r>
              <a:rPr lang="es-ES" dirty="0" smtClean="0"/>
              <a:t>. (En eso </a:t>
            </a:r>
            <a:r>
              <a:rPr lang="es-ES" dirty="0" err="1" smtClean="0"/>
              <a:t>Watchman</a:t>
            </a:r>
            <a:r>
              <a:rPr lang="es-ES" dirty="0" smtClean="0"/>
              <a:t> </a:t>
            </a:r>
            <a:r>
              <a:rPr lang="es-ES" dirty="0" err="1" smtClean="0"/>
              <a:t>Nee</a:t>
            </a:r>
            <a:r>
              <a:rPr lang="es-ES" dirty="0" smtClean="0"/>
              <a:t> estaba muy equivocado).</a:t>
            </a:r>
          </a:p>
          <a:p>
            <a:r>
              <a:rPr lang="es-ES" dirty="0" smtClean="0"/>
              <a:t>Tales enseñanzas engendran el temor y un sentimiento de dependencia exagerada para con los líderes (“</a:t>
            </a:r>
            <a:r>
              <a:rPr lang="es-ES" dirty="0" smtClean="0"/>
              <a:t>gurús</a:t>
            </a:r>
            <a:r>
              <a:rPr lang="es-ES" dirty="0" smtClean="0"/>
              <a:t>”)</a:t>
            </a:r>
            <a:endParaRPr lang="es-E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Infantilismo</a:t>
            </a:r>
            <a:endParaRPr lang="es-ES" dirty="0"/>
          </a:p>
        </p:txBody>
      </p:sp>
      <p:sp>
        <p:nvSpPr>
          <p:cNvPr id="3" name="2 Marcador de contenido"/>
          <p:cNvSpPr>
            <a:spLocks noGrp="1"/>
          </p:cNvSpPr>
          <p:nvPr>
            <p:ph idx="1"/>
          </p:nvPr>
        </p:nvSpPr>
        <p:spPr/>
        <p:txBody>
          <a:bodyPr/>
          <a:lstStyle/>
          <a:p>
            <a:pPr algn="ctr">
              <a:buNone/>
            </a:pPr>
            <a:endParaRPr lang="es-ES" dirty="0" smtClean="0"/>
          </a:p>
          <a:p>
            <a:pPr algn="ctr">
              <a:buNone/>
            </a:pPr>
            <a:r>
              <a:rPr lang="es-ES" dirty="0" smtClean="0"/>
              <a:t>“Esta forma de autoridad que tiene apariencia de piedad </a:t>
            </a:r>
            <a:r>
              <a:rPr lang="es-ES" sz="3600" b="1" u="sng" dirty="0" smtClean="0"/>
              <a:t>no es bíblica </a:t>
            </a:r>
            <a:r>
              <a:rPr lang="es-ES" dirty="0" smtClean="0"/>
              <a:t>y anima el </a:t>
            </a:r>
            <a:r>
              <a:rPr lang="es-ES" sz="3600" b="1" dirty="0" smtClean="0">
                <a:effectLst>
                  <a:outerShdw blurRad="38100" dist="38100" dir="2700000" algn="tl">
                    <a:srgbClr val="000000">
                      <a:alpha val="43137"/>
                    </a:srgbClr>
                  </a:outerShdw>
                </a:effectLst>
              </a:rPr>
              <a:t>infantilismo</a:t>
            </a:r>
            <a:r>
              <a:rPr lang="es-ES" dirty="0" smtClean="0">
                <a:effectLst>
                  <a:outerShdw blurRad="38100" dist="38100" dir="2700000" algn="tl">
                    <a:srgbClr val="000000">
                      <a:alpha val="43137"/>
                    </a:srgbClr>
                  </a:outerShdw>
                </a:effectLst>
              </a:rPr>
              <a:t> </a:t>
            </a:r>
            <a:r>
              <a:rPr lang="es-ES" dirty="0" smtClean="0"/>
              <a:t>en lugar de la </a:t>
            </a:r>
            <a:r>
              <a:rPr lang="es-ES" i="1" dirty="0" smtClean="0"/>
              <a:t>libertad</a:t>
            </a:r>
            <a:r>
              <a:rPr lang="es-ES" dirty="0" smtClean="0"/>
              <a:t>, la </a:t>
            </a:r>
            <a:r>
              <a:rPr lang="es-ES" i="1" dirty="0" smtClean="0"/>
              <a:t>madurez</a:t>
            </a:r>
            <a:r>
              <a:rPr lang="es-ES" dirty="0" smtClean="0"/>
              <a:t> y el </a:t>
            </a:r>
            <a:r>
              <a:rPr lang="es-ES" i="1" dirty="0" smtClean="0"/>
              <a:t>crecimiento</a:t>
            </a:r>
            <a:r>
              <a:rPr lang="es-ES" dirty="0" smtClean="0"/>
              <a:t> entre los miembros de la iglesia”. </a:t>
            </a:r>
          </a:p>
          <a:p>
            <a:pPr algn="ctr">
              <a:buNone/>
            </a:pPr>
            <a:r>
              <a:rPr lang="es-ES" dirty="0" smtClean="0"/>
              <a:t>(John White; Ken Blue)</a:t>
            </a:r>
            <a:endParaRPr lang="es-E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Solución, antídoto? ¡Evidente!</a:t>
            </a:r>
            <a:endParaRPr lang="es-ES" dirty="0"/>
          </a:p>
        </p:txBody>
      </p:sp>
      <p:sp>
        <p:nvSpPr>
          <p:cNvPr id="3" name="2 Marcador de contenido"/>
          <p:cNvSpPr>
            <a:spLocks noGrp="1"/>
          </p:cNvSpPr>
          <p:nvPr>
            <p:ph idx="1"/>
          </p:nvPr>
        </p:nvSpPr>
        <p:spPr/>
        <p:txBody>
          <a:bodyPr>
            <a:normAutofit/>
          </a:bodyPr>
          <a:lstStyle/>
          <a:p>
            <a:pPr algn="ctr">
              <a:buNone/>
            </a:pPr>
            <a:endParaRPr lang="es-ES" sz="8000" dirty="0" smtClean="0"/>
          </a:p>
          <a:p>
            <a:pPr algn="ctr">
              <a:buNone/>
            </a:pPr>
            <a:r>
              <a:rPr lang="es-ES" sz="8000" dirty="0" smtClean="0"/>
              <a:t>La humildad</a:t>
            </a:r>
            <a:endParaRPr lang="es-ES" sz="8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Otros ejemplos:</a:t>
            </a:r>
            <a:endParaRPr lang="es-ES" dirty="0"/>
          </a:p>
        </p:txBody>
      </p:sp>
      <p:sp>
        <p:nvSpPr>
          <p:cNvPr id="3" name="2 Marcador de contenido"/>
          <p:cNvSpPr>
            <a:spLocks noGrp="1"/>
          </p:cNvSpPr>
          <p:nvPr>
            <p:ph idx="1"/>
          </p:nvPr>
        </p:nvSpPr>
        <p:spPr/>
        <p:txBody>
          <a:bodyPr/>
          <a:lstStyle/>
          <a:p>
            <a:r>
              <a:rPr lang="es-ES" dirty="0" smtClean="0"/>
              <a:t> “Nuestra iglesia decidió poner el énfasis sobre la educación cristiana en casa así como la importancia de tener familias numerosas. Las mujeres deberían dejar de maquillarse”. “Me dijeron que no era muy espiritual por seguir maquillándome y enviar a mis hijos a una escuela pública.”  </a:t>
            </a:r>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Samuel Logan </a:t>
            </a:r>
            <a:r>
              <a:rPr lang="es-ES" dirty="0" err="1" smtClean="0"/>
              <a:t>Brengle</a:t>
            </a:r>
            <a:r>
              <a:rPr lang="es-ES" dirty="0" smtClean="0"/>
              <a:t> </a:t>
            </a:r>
            <a:r>
              <a:rPr lang="es-ES" sz="3200" dirty="0" smtClean="0"/>
              <a:t>(inspirándose de Isaías 10.15)</a:t>
            </a:r>
            <a:endParaRPr lang="es-ES" sz="3200" dirty="0"/>
          </a:p>
        </p:txBody>
      </p:sp>
      <p:sp>
        <p:nvSpPr>
          <p:cNvPr id="3" name="2 Marcador de contenido"/>
          <p:cNvSpPr>
            <a:spLocks noGrp="1"/>
          </p:cNvSpPr>
          <p:nvPr>
            <p:ph idx="1"/>
          </p:nvPr>
        </p:nvSpPr>
        <p:spPr/>
        <p:txBody>
          <a:bodyPr/>
          <a:lstStyle/>
          <a:p>
            <a:pPr>
              <a:buNone/>
            </a:pPr>
            <a:r>
              <a:rPr lang="es-ES" dirty="0" smtClean="0"/>
              <a:t>   “El metal del hacha nunca puede enorgullecerse por haber abatido un árbol. No puede hacer absolutamente nada sin el leñador que la afiló, le puso un buen mango de madera y se sirvió de ella. </a:t>
            </a:r>
            <a:r>
              <a:rPr lang="es-ES" u="sng" dirty="0" smtClean="0"/>
              <a:t>En cuanto la deposita o la tira, sólo es un viejo trozo de metal</a:t>
            </a:r>
            <a:r>
              <a:rPr lang="es-ES" dirty="0" smtClean="0"/>
              <a:t>. </a:t>
            </a:r>
            <a:r>
              <a:rPr lang="es-ES" b="1" u="sng" dirty="0" smtClean="0">
                <a:effectLst>
                  <a:outerShdw blurRad="38100" dist="38100" dir="2700000" algn="tl">
                    <a:srgbClr val="000000">
                      <a:alpha val="43137"/>
                    </a:srgbClr>
                  </a:outerShdw>
                </a:effectLst>
              </a:rPr>
              <a:t>¡Que nunca pierda esto de vista!” </a:t>
            </a:r>
            <a:endParaRPr lang="es-ES" b="1" u="sng" dirty="0">
              <a:effectLst>
                <a:outerShdw blurRad="38100" dist="38100" dir="2700000" algn="tl">
                  <a:srgbClr val="000000">
                    <a:alpha val="43137"/>
                  </a:srgbClr>
                </a:outerShd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Ironía de la Historia </a:t>
            </a:r>
            <a:br>
              <a:rPr lang="es-ES" dirty="0" smtClean="0"/>
            </a:br>
            <a:r>
              <a:rPr lang="es-ES" dirty="0" smtClean="0"/>
              <a:t>con los rangos, títulos, función</a:t>
            </a:r>
            <a:endParaRPr lang="es-ES" dirty="0"/>
          </a:p>
        </p:txBody>
      </p:sp>
      <p:sp>
        <p:nvSpPr>
          <p:cNvPr id="3" name="2 Marcador de contenido"/>
          <p:cNvSpPr>
            <a:spLocks noGrp="1"/>
          </p:cNvSpPr>
          <p:nvPr>
            <p:ph idx="1"/>
          </p:nvPr>
        </p:nvSpPr>
        <p:spPr>
          <a:xfrm>
            <a:off x="457200" y="2071678"/>
            <a:ext cx="8229600" cy="4054485"/>
          </a:xfrm>
        </p:spPr>
        <p:txBody>
          <a:bodyPr>
            <a:normAutofit lnSpcReduction="10000"/>
          </a:bodyPr>
          <a:lstStyle/>
          <a:p>
            <a:pPr>
              <a:buNone/>
            </a:pPr>
            <a:r>
              <a:rPr lang="es-ES" dirty="0" smtClean="0"/>
              <a:t>   “el total desdén de los </a:t>
            </a:r>
            <a:r>
              <a:rPr lang="es-ES" b="1" dirty="0" smtClean="0"/>
              <a:t>rangos</a:t>
            </a:r>
            <a:r>
              <a:rPr lang="es-ES" dirty="0" smtClean="0"/>
              <a:t> y </a:t>
            </a:r>
            <a:r>
              <a:rPr lang="es-ES" b="1" dirty="0" smtClean="0"/>
              <a:t>títulos</a:t>
            </a:r>
            <a:r>
              <a:rPr lang="es-ES" dirty="0" smtClean="0"/>
              <a:t> en la evaluación final que los hombres se hacen unos </a:t>
            </a:r>
            <a:r>
              <a:rPr lang="es-ES" dirty="0" smtClean="0"/>
              <a:t>de </a:t>
            </a:r>
            <a:r>
              <a:rPr lang="es-ES" dirty="0" smtClean="0"/>
              <a:t>otros. La historia no se preocupa en </a:t>
            </a:r>
            <a:r>
              <a:rPr lang="es-ES" dirty="0" smtClean="0"/>
              <a:t>absoluto </a:t>
            </a:r>
            <a:r>
              <a:rPr lang="es-ES" dirty="0" smtClean="0"/>
              <a:t>por el </a:t>
            </a:r>
            <a:r>
              <a:rPr lang="es-ES" b="1" dirty="0" smtClean="0"/>
              <a:t>rango</a:t>
            </a:r>
            <a:r>
              <a:rPr lang="es-ES" dirty="0" smtClean="0"/>
              <a:t> o </a:t>
            </a:r>
            <a:r>
              <a:rPr lang="es-ES" b="1" dirty="0" smtClean="0"/>
              <a:t>título</a:t>
            </a:r>
            <a:r>
              <a:rPr lang="es-ES" dirty="0" smtClean="0"/>
              <a:t> dado a alguien, o de la </a:t>
            </a:r>
            <a:r>
              <a:rPr lang="es-ES" b="1" dirty="0" smtClean="0"/>
              <a:t>función</a:t>
            </a:r>
            <a:r>
              <a:rPr lang="es-ES" dirty="0" smtClean="0"/>
              <a:t> que ejerció, sino solamente de la </a:t>
            </a:r>
            <a:r>
              <a:rPr lang="es-ES" b="1" dirty="0" smtClean="0"/>
              <a:t>calidad</a:t>
            </a:r>
            <a:r>
              <a:rPr lang="es-ES" dirty="0" smtClean="0"/>
              <a:t> de sus hechos y del </a:t>
            </a:r>
            <a:r>
              <a:rPr lang="es-ES" b="1" u="sng" dirty="0" smtClean="0"/>
              <a:t>carácter</a:t>
            </a:r>
            <a:r>
              <a:rPr lang="es-ES" u="sng" dirty="0" smtClean="0"/>
              <a:t> </a:t>
            </a:r>
            <a:r>
              <a:rPr lang="es-ES" b="1" u="sng" dirty="0" smtClean="0"/>
              <a:t>de su espíritu y de su corazón</a:t>
            </a:r>
            <a:r>
              <a:rPr lang="es-ES" dirty="0" smtClean="0"/>
              <a:t>”. </a:t>
            </a:r>
            <a:endParaRPr lang="es-ES" dirty="0" smtClean="0"/>
          </a:p>
          <a:p>
            <a:pPr>
              <a:buNone/>
            </a:pPr>
            <a:r>
              <a:rPr lang="es-ES" dirty="0" smtClean="0"/>
              <a:t> </a:t>
            </a:r>
            <a:r>
              <a:rPr lang="es-ES" dirty="0" smtClean="0"/>
              <a:t>                                           </a:t>
            </a:r>
            <a:r>
              <a:rPr lang="es-ES" dirty="0" smtClean="0"/>
              <a:t>(</a:t>
            </a:r>
            <a:r>
              <a:rPr lang="es-ES" dirty="0" smtClean="0"/>
              <a:t>S. Logan </a:t>
            </a:r>
            <a:r>
              <a:rPr lang="es-ES" dirty="0" err="1" smtClean="0"/>
              <a:t>Brengle</a:t>
            </a:r>
            <a:r>
              <a:rPr lang="es-ES" dirty="0" smtClean="0"/>
              <a:t>)</a:t>
            </a:r>
            <a:endParaRPr lang="es-E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 </a:t>
            </a:r>
            <a:r>
              <a:rPr lang="es-ES" dirty="0" err="1" smtClean="0"/>
              <a:t>Tests</a:t>
            </a:r>
            <a:r>
              <a:rPr lang="es-ES" dirty="0" smtClean="0"/>
              <a:t> de la…</a:t>
            </a:r>
            <a:endParaRPr lang="es-ES" dirty="0"/>
          </a:p>
        </p:txBody>
      </p:sp>
      <p:sp>
        <p:nvSpPr>
          <p:cNvPr id="3" name="2 Marcador de contenido"/>
          <p:cNvSpPr>
            <a:spLocks noGrp="1"/>
          </p:cNvSpPr>
          <p:nvPr>
            <p:ph idx="1"/>
          </p:nvPr>
        </p:nvSpPr>
        <p:spPr/>
        <p:txBody>
          <a:bodyPr>
            <a:normAutofit/>
          </a:bodyPr>
          <a:lstStyle/>
          <a:p>
            <a:pPr marL="514350" indent="-514350">
              <a:buAutoNum type="arabicPeriod"/>
            </a:pPr>
            <a:r>
              <a:rPr lang="es-ES" b="1" u="sng" dirty="0" smtClean="0"/>
              <a:t>Prelación</a:t>
            </a:r>
            <a:r>
              <a:rPr lang="es-ES" dirty="0" smtClean="0"/>
              <a:t>: Otro seleccionado, promocionado, y que me hace sombra.</a:t>
            </a:r>
          </a:p>
          <a:p>
            <a:pPr marL="514350" indent="-514350">
              <a:buAutoNum type="arabicPeriod"/>
            </a:pPr>
            <a:r>
              <a:rPr lang="es-ES" b="1" u="sng" dirty="0" smtClean="0"/>
              <a:t>Sinceridad</a:t>
            </a:r>
            <a:r>
              <a:rPr lang="es-ES" dirty="0" smtClean="0"/>
              <a:t>: Autocrítica </a:t>
            </a:r>
            <a:r>
              <a:rPr lang="es-ES" dirty="0" err="1" smtClean="0"/>
              <a:t>o.k</a:t>
            </a:r>
            <a:r>
              <a:rPr lang="es-ES" dirty="0" smtClean="0"/>
              <a:t>, pero si otros (mis rivales) me critican (con los mismos argumentos), ¿cómo me siento?</a:t>
            </a:r>
          </a:p>
          <a:p>
            <a:pPr marL="514350" indent="-514350">
              <a:buAutoNum type="arabicPeriod"/>
            </a:pPr>
            <a:r>
              <a:rPr lang="es-ES" b="1" u="sng" dirty="0" smtClean="0"/>
              <a:t>Crítica</a:t>
            </a:r>
            <a:r>
              <a:rPr lang="es-ES" dirty="0" smtClean="0"/>
              <a:t>: ¿suscita en mí hostilidad y </a:t>
            </a:r>
            <a:r>
              <a:rPr lang="es-ES" dirty="0" smtClean="0"/>
              <a:t>resentimiento, </a:t>
            </a:r>
            <a:r>
              <a:rPr lang="es-ES" dirty="0" smtClean="0"/>
              <a:t>llevándome a justificarme en seguida? ¿Soy rápido en criticar a los que me critican?</a:t>
            </a:r>
          </a:p>
          <a:p>
            <a:pPr marL="514350" indent="-514350">
              <a:buAutoNum type="arabicPeriod"/>
            </a:pPr>
            <a:endParaRPr lang="es-E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1 cuarto Test?</a:t>
            </a:r>
            <a:br>
              <a:rPr lang="es-ES" dirty="0" smtClean="0"/>
            </a:br>
            <a:r>
              <a:rPr lang="es-ES" dirty="0" smtClean="0"/>
              <a:t>EGOTISMO</a:t>
            </a:r>
            <a:endParaRPr lang="es-ES" dirty="0"/>
          </a:p>
        </p:txBody>
      </p:sp>
      <p:sp>
        <p:nvSpPr>
          <p:cNvPr id="3" name="2 Marcador de contenido"/>
          <p:cNvSpPr>
            <a:spLocks noGrp="1"/>
          </p:cNvSpPr>
          <p:nvPr>
            <p:ph idx="1"/>
          </p:nvPr>
        </p:nvSpPr>
        <p:spPr/>
        <p:txBody>
          <a:bodyPr/>
          <a:lstStyle/>
          <a:p>
            <a:pPr algn="ctr">
              <a:buNone/>
            </a:pPr>
            <a:r>
              <a:rPr lang="es-ES" dirty="0" smtClean="0"/>
              <a:t>CONCENTRARSE EN UNO MISMO</a:t>
            </a:r>
          </a:p>
          <a:p>
            <a:pPr algn="ctr">
              <a:buNone/>
            </a:pPr>
            <a:r>
              <a:rPr lang="es-ES" dirty="0" smtClean="0"/>
              <a:t>   La costumbre a pensar sobretodo en uno mismo, a hablar de uno mismo, de mis logros y de mi importancia. Considerar todo en relación con nosotros mismos en lugar de en relación con Dios y el bien de los demás. Buscar los elogios.</a:t>
            </a:r>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7 características de un sistema espiritual abusivo</a:t>
            </a:r>
            <a:endParaRPr lang="es-ES" dirty="0"/>
          </a:p>
        </p:txBody>
      </p:sp>
      <p:sp>
        <p:nvSpPr>
          <p:cNvPr id="3" name="2 Marcador de contenido"/>
          <p:cNvSpPr>
            <a:spLocks noGrp="1"/>
          </p:cNvSpPr>
          <p:nvPr>
            <p:ph idx="1"/>
          </p:nvPr>
        </p:nvSpPr>
        <p:spPr/>
        <p:txBody>
          <a:bodyPr/>
          <a:lstStyle/>
          <a:p>
            <a:pPr marL="578358" indent="-514350">
              <a:buFont typeface="+mj-lt"/>
              <a:buAutoNum type="arabicPeriod"/>
            </a:pPr>
            <a:r>
              <a:rPr lang="es-ES" dirty="0" smtClean="0"/>
              <a:t>Reivindicación del poder</a:t>
            </a:r>
          </a:p>
          <a:p>
            <a:pPr marL="578358" indent="-514350">
              <a:buFont typeface="+mj-lt"/>
              <a:buAutoNum type="arabicPeriod"/>
            </a:pPr>
            <a:r>
              <a:rPr lang="es-ES" dirty="0" smtClean="0"/>
              <a:t>Obsesión por los logros religiosos</a:t>
            </a:r>
          </a:p>
          <a:p>
            <a:pPr marL="578358" indent="-514350">
              <a:buFont typeface="+mj-lt"/>
              <a:buAutoNum type="arabicPeriod"/>
            </a:pPr>
            <a:r>
              <a:rPr lang="es-ES" dirty="0" smtClean="0"/>
              <a:t>Reglas sobreentendidas</a:t>
            </a:r>
          </a:p>
          <a:p>
            <a:pPr marL="578358" indent="-514350">
              <a:buFont typeface="+mj-lt"/>
              <a:buAutoNum type="arabicPeriod"/>
            </a:pPr>
            <a:r>
              <a:rPr lang="es-ES" dirty="0" smtClean="0"/>
              <a:t>Una falta de equilibrio</a:t>
            </a:r>
          </a:p>
          <a:p>
            <a:pPr marL="578358" indent="-514350">
              <a:buFont typeface="+mj-lt"/>
              <a:buAutoNum type="arabicPeriod"/>
            </a:pPr>
            <a:r>
              <a:rPr lang="es-ES" dirty="0" smtClean="0"/>
              <a:t>Paranoia</a:t>
            </a:r>
          </a:p>
          <a:p>
            <a:pPr marL="578358" indent="-514350">
              <a:buFont typeface="+mj-lt"/>
              <a:buAutoNum type="arabicPeriod"/>
            </a:pPr>
            <a:r>
              <a:rPr lang="es-ES" dirty="0" smtClean="0"/>
              <a:t>Lealtad desviada</a:t>
            </a:r>
          </a:p>
          <a:p>
            <a:pPr marL="578358" indent="-514350">
              <a:buFont typeface="+mj-lt"/>
              <a:buAutoNum type="arabicPeriod"/>
            </a:pPr>
            <a:r>
              <a:rPr lang="es-ES" dirty="0" smtClean="0"/>
              <a:t>Secretismo</a:t>
            </a:r>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1. Reivindicación del poder</a:t>
            </a:r>
            <a:br>
              <a:rPr lang="es-ES" dirty="0" smtClean="0"/>
            </a:br>
            <a:endParaRPr lang="es-ES" dirty="0"/>
          </a:p>
        </p:txBody>
      </p:sp>
      <p:sp>
        <p:nvSpPr>
          <p:cNvPr id="3" name="2 Marcador de contenido"/>
          <p:cNvSpPr>
            <a:spLocks noGrp="1"/>
          </p:cNvSpPr>
          <p:nvPr>
            <p:ph idx="1"/>
          </p:nvPr>
        </p:nvSpPr>
        <p:spPr>
          <a:xfrm>
            <a:off x="142844" y="1214422"/>
            <a:ext cx="8858312" cy="5240386"/>
          </a:xfrm>
        </p:spPr>
        <p:txBody>
          <a:bodyPr/>
          <a:lstStyle/>
          <a:p>
            <a:r>
              <a:rPr lang="es-ES" dirty="0" smtClean="0"/>
              <a:t>“Lo que digo va a misa” Acento exagerado sobre la autoridad personal del dirigente.</a:t>
            </a:r>
          </a:p>
          <a:p>
            <a:r>
              <a:rPr lang="es-ES" dirty="0" smtClean="0"/>
              <a:t>Porque su autoridad no es real sino falsa, inexistente y no se basa en un verdadero carácter cristiano, </a:t>
            </a:r>
            <a:r>
              <a:rPr lang="es-ES" u="sng" dirty="0" smtClean="0"/>
              <a:t>sólo es un título</a:t>
            </a:r>
            <a:r>
              <a:rPr lang="es-ES" dirty="0" smtClean="0"/>
              <a:t>.</a:t>
            </a:r>
          </a:p>
          <a:p>
            <a:r>
              <a:rPr lang="es-ES" dirty="0" smtClean="0"/>
              <a:t>¡Porque lo digo yo que soy tu pastor! </a:t>
            </a:r>
          </a:p>
          <a:p>
            <a:r>
              <a:rPr lang="es-ES" dirty="0" smtClean="0"/>
              <a:t>Necesidad de poner la inteligencia en modo “pausa” porque las palabras del pastor vienen de Dios. (</a:t>
            </a:r>
            <a:r>
              <a:rPr lang="es-ES" sz="2400" b="1" dirty="0" smtClean="0"/>
              <a:t>Hechos 5.29</a:t>
            </a:r>
            <a:r>
              <a:rPr lang="es-ES" dirty="0" smtClean="0"/>
              <a:t>)</a:t>
            </a:r>
          </a:p>
          <a:p>
            <a:r>
              <a:rPr lang="es-ES" dirty="0" smtClean="0"/>
              <a:t>“¡No toquéis al ungido del Señor!”</a:t>
            </a:r>
            <a:endParaRPr lang="es-E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2844" y="267494"/>
            <a:ext cx="8858312" cy="1399032"/>
          </a:xfrm>
        </p:spPr>
        <p:txBody>
          <a:bodyPr>
            <a:normAutofit fontScale="90000"/>
          </a:bodyPr>
          <a:lstStyle/>
          <a:p>
            <a:r>
              <a:rPr lang="es-ES" dirty="0" smtClean="0"/>
              <a:t>2. Obsesión por los logros religiosos</a:t>
            </a:r>
            <a:br>
              <a:rPr lang="es-ES" dirty="0" smtClean="0"/>
            </a:br>
            <a:endParaRPr lang="es-ES" dirty="0"/>
          </a:p>
        </p:txBody>
      </p:sp>
      <p:sp>
        <p:nvSpPr>
          <p:cNvPr id="3" name="2 Marcador de contenido"/>
          <p:cNvSpPr>
            <a:spLocks noGrp="1"/>
          </p:cNvSpPr>
          <p:nvPr>
            <p:ph idx="1"/>
          </p:nvPr>
        </p:nvSpPr>
        <p:spPr>
          <a:xfrm>
            <a:off x="457200" y="1357298"/>
            <a:ext cx="8229600" cy="5097510"/>
          </a:xfrm>
        </p:spPr>
        <p:txBody>
          <a:bodyPr>
            <a:normAutofit lnSpcReduction="10000"/>
          </a:bodyPr>
          <a:lstStyle/>
          <a:p>
            <a:r>
              <a:rPr lang="es-ES" dirty="0" smtClean="0"/>
              <a:t>El poder sobre un pedestal, la autoridad tiene fuerza de ley y por lo tanto los logros religiosos de los miembros son tan importante. Presión. </a:t>
            </a:r>
          </a:p>
          <a:p>
            <a:r>
              <a:rPr lang="es-ES" dirty="0" smtClean="0"/>
              <a:t>Ganar puntos espirituales. Nunca hay bastante.</a:t>
            </a:r>
          </a:p>
          <a:p>
            <a:r>
              <a:rPr lang="es-ES" b="1" u="sng" dirty="0" smtClean="0"/>
              <a:t>La motivación de la sumisión:</a:t>
            </a:r>
            <a:r>
              <a:rPr lang="es-ES" dirty="0" smtClean="0"/>
              <a:t> Evitar una humillación, ganar la aprobación, buscar la conformidad (debilidad conformista). </a:t>
            </a:r>
            <a:r>
              <a:rPr lang="es-ES" b="1" dirty="0" smtClean="0"/>
              <a:t>Conformidad </a:t>
            </a:r>
            <a:r>
              <a:rPr lang="es-ES" dirty="0" smtClean="0"/>
              <a:t>= presión del exterior hacia el interior. (</a:t>
            </a:r>
            <a:r>
              <a:rPr lang="es-ES" dirty="0" err="1" smtClean="0"/>
              <a:t>Rom</a:t>
            </a:r>
            <a:r>
              <a:rPr lang="es-ES" dirty="0" smtClean="0"/>
              <a:t> 12.2)</a:t>
            </a:r>
            <a:endParaRPr lang="es-E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 Reglas sobreentendidas</a:t>
            </a:r>
            <a:br>
              <a:rPr lang="es-ES" dirty="0" smtClean="0"/>
            </a:br>
            <a:endParaRPr lang="es-ES" dirty="0"/>
          </a:p>
        </p:txBody>
      </p:sp>
      <p:sp>
        <p:nvSpPr>
          <p:cNvPr id="3" name="2 Marcador de contenido"/>
          <p:cNvSpPr>
            <a:spLocks noGrp="1"/>
          </p:cNvSpPr>
          <p:nvPr>
            <p:ph idx="1"/>
          </p:nvPr>
        </p:nvSpPr>
        <p:spPr>
          <a:xfrm>
            <a:off x="457200" y="1285860"/>
            <a:ext cx="8229600" cy="5168948"/>
          </a:xfrm>
        </p:spPr>
        <p:txBody>
          <a:bodyPr/>
          <a:lstStyle/>
          <a:p>
            <a:r>
              <a:rPr lang="es-ES" dirty="0" smtClean="0"/>
              <a:t>Control mediante reglas verbales y sobre todo sobreentendidas.</a:t>
            </a:r>
          </a:p>
          <a:p>
            <a:r>
              <a:rPr lang="es-ES" dirty="0" smtClean="0"/>
              <a:t>Nunca debes estar en desacuerdo con lo que dice el pastor en su </a:t>
            </a:r>
            <a:r>
              <a:rPr lang="es-ES" dirty="0" smtClean="0"/>
              <a:t>sermón, </a:t>
            </a:r>
            <a:r>
              <a:rPr lang="es-ES" dirty="0" smtClean="0"/>
              <a:t>sino tu lealtad estaría en entredicho y no tendrías ningún ministerio aquí. (</a:t>
            </a:r>
            <a:r>
              <a:rPr lang="es-ES" sz="2800" b="1" dirty="0" err="1" smtClean="0"/>
              <a:t>Ef</a:t>
            </a:r>
            <a:r>
              <a:rPr lang="es-ES" sz="2800" b="1" dirty="0" smtClean="0"/>
              <a:t> 4.25</a:t>
            </a:r>
            <a:r>
              <a:rPr lang="es-ES" dirty="0" smtClean="0"/>
              <a:t>)</a:t>
            </a:r>
          </a:p>
          <a:p>
            <a:r>
              <a:rPr lang="es-ES" dirty="0" smtClean="0"/>
              <a:t>Regla del silencio: No se puede hablar del verdadero problema sin llegar a ser uno mismo el problema. Falsa paz. Callar los abusos. El malo es el que denuncia.</a:t>
            </a:r>
          </a:p>
          <a:p>
            <a:endParaRPr lang="es-E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4. Falta de equilibrio</a:t>
            </a:r>
            <a:br>
              <a:rPr lang="es-ES" dirty="0" smtClean="0"/>
            </a:br>
            <a:r>
              <a:rPr lang="es-ES" dirty="0" smtClean="0"/>
              <a:t>         dos extremos</a:t>
            </a:r>
            <a:endParaRPr lang="es-ES" dirty="0"/>
          </a:p>
        </p:txBody>
      </p:sp>
      <p:sp>
        <p:nvSpPr>
          <p:cNvPr id="3" name="2 Marcador de contenido"/>
          <p:cNvSpPr>
            <a:spLocks noGrp="1"/>
          </p:cNvSpPr>
          <p:nvPr>
            <p:ph idx="1"/>
          </p:nvPr>
        </p:nvSpPr>
        <p:spPr>
          <a:xfrm>
            <a:off x="0" y="1882808"/>
            <a:ext cx="9144000" cy="4572000"/>
          </a:xfrm>
        </p:spPr>
        <p:txBody>
          <a:bodyPr/>
          <a:lstStyle/>
          <a:p>
            <a:r>
              <a:rPr lang="es-ES" dirty="0" smtClean="0"/>
              <a:t>A. </a:t>
            </a:r>
            <a:r>
              <a:rPr lang="es-ES" b="1" u="sng" dirty="0" smtClean="0"/>
              <a:t>Una objetividad exagerada</a:t>
            </a:r>
            <a:r>
              <a:rPr lang="es-ES" dirty="0" smtClean="0"/>
              <a:t>: autoridad adquirida por la educación. Intelectualismo/liberalismo, limita la acción de Dios (Dios en una caja).</a:t>
            </a:r>
          </a:p>
          <a:p>
            <a:r>
              <a:rPr lang="es-ES" dirty="0" smtClean="0"/>
              <a:t>Hechos 4.13,8 (título: haber estado con Jesús)</a:t>
            </a:r>
          </a:p>
          <a:p>
            <a:r>
              <a:rPr lang="es-ES" dirty="0" smtClean="0"/>
              <a:t>Sólo lo que se puede explicar, probar y experimentar.</a:t>
            </a:r>
          </a:p>
          <a:p>
            <a:r>
              <a:rPr lang="es-ES" dirty="0" smtClean="0"/>
              <a:t>El grande “yo era”.</a:t>
            </a:r>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4. Falta de equilibrio</a:t>
            </a:r>
            <a:br>
              <a:rPr lang="es-ES" dirty="0" smtClean="0"/>
            </a:br>
            <a:r>
              <a:rPr lang="es-ES" dirty="0" smtClean="0"/>
              <a:t>         dos extremos</a:t>
            </a:r>
            <a:endParaRPr lang="es-ES" dirty="0"/>
          </a:p>
        </p:txBody>
      </p:sp>
      <p:sp>
        <p:nvSpPr>
          <p:cNvPr id="3" name="2 Marcador de contenido"/>
          <p:cNvSpPr>
            <a:spLocks noGrp="1"/>
          </p:cNvSpPr>
          <p:nvPr>
            <p:ph idx="1"/>
          </p:nvPr>
        </p:nvSpPr>
        <p:spPr/>
        <p:txBody>
          <a:bodyPr/>
          <a:lstStyle/>
          <a:p>
            <a:r>
              <a:rPr lang="es-ES" dirty="0" smtClean="0"/>
              <a:t>B. </a:t>
            </a:r>
            <a:r>
              <a:rPr lang="es-ES" b="1" u="sng" dirty="0" smtClean="0"/>
              <a:t>Una subjetividad exagerada</a:t>
            </a:r>
            <a:r>
              <a:rPr lang="es-ES" dirty="0" smtClean="0"/>
              <a:t>:                Lo importante y digno de fe son los sentimientos y las experiencias.</a:t>
            </a:r>
          </a:p>
          <a:p>
            <a:r>
              <a:rPr lang="es-ES" dirty="0" smtClean="0"/>
              <a:t>Seguir la palabra inspirada del dirigente.</a:t>
            </a:r>
          </a:p>
          <a:p>
            <a:r>
              <a:rPr lang="es-ES" dirty="0" smtClean="0"/>
              <a:t>“Dios </a:t>
            </a:r>
            <a:r>
              <a:rPr lang="es-ES" dirty="0" smtClean="0"/>
              <a:t>me </a:t>
            </a:r>
            <a:r>
              <a:rPr lang="es-ES" dirty="0" smtClean="0"/>
              <a:t>dijo: “ “ </a:t>
            </a:r>
            <a:r>
              <a:rPr lang="es-ES" dirty="0" smtClean="0"/>
              <a:t>dos puntos comillas…</a:t>
            </a:r>
          </a:p>
          <a:p>
            <a:r>
              <a:rPr lang="es-ES" dirty="0" smtClean="0"/>
              <a:t>“La </a:t>
            </a:r>
            <a:r>
              <a:rPr lang="es-ES" dirty="0" smtClean="0"/>
              <a:t>educación es </a:t>
            </a:r>
            <a:r>
              <a:rPr lang="es-ES" dirty="0" smtClean="0"/>
              <a:t>mala” </a:t>
            </a:r>
            <a:r>
              <a:rPr lang="es-ES" dirty="0" smtClean="0"/>
              <a:t>o </a:t>
            </a:r>
            <a:r>
              <a:rPr lang="es-ES" dirty="0" smtClean="0"/>
              <a:t>“inútil”.</a:t>
            </a:r>
            <a:endParaRPr lang="es-ES" dirty="0" smtClean="0"/>
          </a:p>
          <a:p>
            <a:r>
              <a:rPr lang="es-ES" b="1" dirty="0" smtClean="0"/>
              <a:t>Nunca</a:t>
            </a:r>
            <a:r>
              <a:rPr lang="es-ES" dirty="0" smtClean="0"/>
              <a:t> es honesto usar la Biblia para </a:t>
            </a:r>
            <a:r>
              <a:rPr lang="es-ES" b="1" dirty="0" smtClean="0"/>
              <a:t>manipular</a:t>
            </a:r>
            <a:r>
              <a:rPr lang="es-ES" dirty="0" smtClean="0"/>
              <a:t> a las personas.</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Siempre la misma dinámica</a:t>
            </a:r>
            <a:endParaRPr lang="es-ES" dirty="0"/>
          </a:p>
        </p:txBody>
      </p:sp>
      <p:sp>
        <p:nvSpPr>
          <p:cNvPr id="3" name="2 Marcador de contenido"/>
          <p:cNvSpPr>
            <a:spLocks noGrp="1"/>
          </p:cNvSpPr>
          <p:nvPr>
            <p:ph idx="1"/>
          </p:nvPr>
        </p:nvSpPr>
        <p:spPr/>
        <p:txBody>
          <a:bodyPr>
            <a:normAutofit/>
          </a:bodyPr>
          <a:lstStyle/>
          <a:p>
            <a:r>
              <a:rPr lang="es-ES" dirty="0" smtClean="0"/>
              <a:t>Una persona que necesita información, diálogo, ánimo, aceptación o consejo, recibe el mensaje que es </a:t>
            </a:r>
            <a:r>
              <a:rPr lang="es-ES" b="1" dirty="0" smtClean="0"/>
              <a:t>inferior espiritualmente </a:t>
            </a:r>
            <a:r>
              <a:rPr lang="es-ES" dirty="0" smtClean="0"/>
              <a:t>o que su </a:t>
            </a:r>
            <a:r>
              <a:rPr lang="es-ES" b="1" dirty="0" smtClean="0"/>
              <a:t>espiritualidad</a:t>
            </a:r>
            <a:r>
              <a:rPr lang="es-ES" dirty="0" smtClean="0"/>
              <a:t> es </a:t>
            </a:r>
            <a:r>
              <a:rPr lang="es-ES" b="1" dirty="0" smtClean="0"/>
              <a:t>defectuosa</a:t>
            </a:r>
            <a:r>
              <a:rPr lang="es-ES" dirty="0" smtClean="0"/>
              <a:t>. Se usa la </a:t>
            </a:r>
            <a:r>
              <a:rPr lang="es-ES" u="sng" dirty="0" smtClean="0"/>
              <a:t>intimidación</a:t>
            </a:r>
            <a:r>
              <a:rPr lang="es-ES" dirty="0" smtClean="0"/>
              <a:t> para llevarla a aceptar una convicción, cortando todo intento de información legítima (considerado como poner en tela de juicio la autoridad).</a:t>
            </a:r>
            <a:endParaRPr lang="es-E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5. Paranoia</a:t>
            </a:r>
            <a:br>
              <a:rPr lang="es-ES" dirty="0" smtClean="0"/>
            </a:br>
            <a:endParaRPr lang="es-ES" dirty="0"/>
          </a:p>
        </p:txBody>
      </p:sp>
      <p:sp>
        <p:nvSpPr>
          <p:cNvPr id="3" name="2 Marcador de contenido"/>
          <p:cNvSpPr>
            <a:spLocks noGrp="1"/>
          </p:cNvSpPr>
          <p:nvPr>
            <p:ph idx="1"/>
          </p:nvPr>
        </p:nvSpPr>
        <p:spPr>
          <a:xfrm>
            <a:off x="142844" y="1882808"/>
            <a:ext cx="8786874" cy="4572000"/>
          </a:xfrm>
        </p:spPr>
        <p:txBody>
          <a:bodyPr/>
          <a:lstStyle/>
          <a:p>
            <a:r>
              <a:rPr lang="es-ES" dirty="0" smtClean="0"/>
              <a:t>Los demás no pueden entender lo que vivimos. Complejo de persecución. Gente mala y peligrosa quiere destruirnos.</a:t>
            </a:r>
          </a:p>
          <a:p>
            <a:r>
              <a:rPr lang="es-ES" dirty="0" smtClean="0"/>
              <a:t>Un grande muro protector. El </a:t>
            </a:r>
            <a:r>
              <a:rPr lang="es-ES" u="sng" dirty="0" smtClean="0"/>
              <a:t>único</a:t>
            </a:r>
            <a:r>
              <a:rPr lang="es-ES" dirty="0" smtClean="0"/>
              <a:t> lugar seguro es quedarse dentro</a:t>
            </a:r>
            <a:r>
              <a:rPr lang="es-ES" dirty="0" smtClean="0"/>
              <a:t>. </a:t>
            </a:r>
            <a:r>
              <a:rPr lang="es-ES" b="1" dirty="0" smtClean="0"/>
              <a:t>Exclusivismo</a:t>
            </a:r>
            <a:r>
              <a:rPr lang="es-ES" dirty="0" smtClean="0"/>
              <a:t>.</a:t>
            </a:r>
            <a:endParaRPr lang="es-ES" dirty="0" smtClean="0"/>
          </a:p>
          <a:p>
            <a:r>
              <a:rPr lang="es-ES" dirty="0" smtClean="0"/>
              <a:t>Trágico porque impide buscar ayuda exterior necesaria (policía, servicios sociales, contra A.A.)</a:t>
            </a:r>
            <a:endParaRPr lang="es-E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785818"/>
          </a:xfrm>
        </p:spPr>
        <p:txBody>
          <a:bodyPr/>
          <a:lstStyle/>
          <a:p>
            <a:r>
              <a:rPr lang="es-ES" dirty="0" smtClean="0"/>
              <a:t>6. Lealtad desviada</a:t>
            </a:r>
            <a:endParaRPr lang="es-ES" dirty="0"/>
          </a:p>
        </p:txBody>
      </p:sp>
      <p:sp>
        <p:nvSpPr>
          <p:cNvPr id="3" name="2 Marcador de contenido"/>
          <p:cNvSpPr>
            <a:spLocks noGrp="1"/>
          </p:cNvSpPr>
          <p:nvPr>
            <p:ph idx="1"/>
          </p:nvPr>
        </p:nvSpPr>
        <p:spPr>
          <a:xfrm>
            <a:off x="214282" y="1000108"/>
            <a:ext cx="8786874" cy="5454700"/>
          </a:xfrm>
        </p:spPr>
        <p:txBody>
          <a:bodyPr>
            <a:normAutofit lnSpcReduction="10000"/>
          </a:bodyPr>
          <a:lstStyle/>
          <a:p>
            <a:r>
              <a:rPr lang="es-ES" u="sng" dirty="0" smtClean="0"/>
              <a:t>Lealtad no hacia Cristo</a:t>
            </a:r>
            <a:r>
              <a:rPr lang="es-ES" dirty="0" smtClean="0"/>
              <a:t> sino hacia una organización, una iglesia o un dirigente.</a:t>
            </a:r>
          </a:p>
          <a:p>
            <a:r>
              <a:rPr lang="es-ES" dirty="0" smtClean="0"/>
              <a:t>Autoridad impuesta u obligatoria (ilegítima)</a:t>
            </a:r>
          </a:p>
          <a:p>
            <a:r>
              <a:rPr lang="es-ES" dirty="0" smtClean="0"/>
              <a:t>Tener un desacuerdo = desobedecer a Dios</a:t>
            </a:r>
          </a:p>
          <a:p>
            <a:r>
              <a:rPr lang="es-ES" dirty="0" smtClean="0"/>
              <a:t>Somos </a:t>
            </a:r>
            <a:r>
              <a:rPr lang="es-ES" b="1" dirty="0" smtClean="0"/>
              <a:t>los únicos a tener razón</a:t>
            </a:r>
            <a:r>
              <a:rPr lang="es-ES" dirty="0" smtClean="0"/>
              <a:t>.</a:t>
            </a:r>
          </a:p>
          <a:p>
            <a:r>
              <a:rPr lang="es-ES" b="1" u="sng" dirty="0" smtClean="0"/>
              <a:t>Manipulación con el miedo</a:t>
            </a:r>
            <a:r>
              <a:rPr lang="es-ES" dirty="0" smtClean="0"/>
              <a:t>: “Si nos dejas Dios te retirará Su Espíritu”; “Satanás podrá atacar vuestros hijos”; “Estarás bajo una maldición”.</a:t>
            </a:r>
          </a:p>
          <a:p>
            <a:r>
              <a:rPr lang="es-ES" b="1" u="sng" dirty="0" smtClean="0"/>
              <a:t>Manipulación con la humillación</a:t>
            </a:r>
            <a:r>
              <a:rPr lang="es-ES" dirty="0" smtClean="0"/>
              <a:t>: Disciplina pública, vergüenza, disuasión, expulsión.</a:t>
            </a:r>
            <a:endParaRPr lang="es-E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7. Secretismo</a:t>
            </a:r>
            <a:br>
              <a:rPr lang="es-ES" dirty="0" smtClean="0"/>
            </a:br>
            <a:endParaRPr lang="es-ES" dirty="0"/>
          </a:p>
        </p:txBody>
      </p:sp>
      <p:sp>
        <p:nvSpPr>
          <p:cNvPr id="3" name="2 Marcador de contenido"/>
          <p:cNvSpPr>
            <a:spLocks noGrp="1"/>
          </p:cNvSpPr>
          <p:nvPr>
            <p:ph idx="1"/>
          </p:nvPr>
        </p:nvSpPr>
        <p:spPr>
          <a:xfrm>
            <a:off x="214282" y="1882808"/>
            <a:ext cx="8643998" cy="4572000"/>
          </a:xfrm>
        </p:spPr>
        <p:txBody>
          <a:bodyPr/>
          <a:lstStyle/>
          <a:p>
            <a:r>
              <a:rPr lang="es-ES" dirty="0" smtClean="0"/>
              <a:t>Nunca es necesario esconder lo que es correcto sino lo que no lo es.</a:t>
            </a:r>
          </a:p>
          <a:p>
            <a:r>
              <a:rPr lang="es-ES" dirty="0" smtClean="0"/>
              <a:t>Importancia de la </a:t>
            </a:r>
            <a:r>
              <a:rPr lang="es-ES" b="1" dirty="0" smtClean="0"/>
              <a:t>imagen</a:t>
            </a:r>
            <a:r>
              <a:rPr lang="es-ES" dirty="0" smtClean="0"/>
              <a:t> (fachada) y de la </a:t>
            </a:r>
            <a:r>
              <a:rPr lang="es-ES" b="1" dirty="0" smtClean="0"/>
              <a:t>apariencia exterior</a:t>
            </a:r>
            <a:r>
              <a:rPr lang="es-ES" dirty="0" smtClean="0"/>
              <a:t>. </a:t>
            </a:r>
            <a:r>
              <a:rPr lang="es-ES" u="sng" dirty="0" smtClean="0"/>
              <a:t>Tapar la verdad</a:t>
            </a:r>
            <a:r>
              <a:rPr lang="es-ES" dirty="0" smtClean="0"/>
              <a:t>.</a:t>
            </a:r>
          </a:p>
          <a:p>
            <a:r>
              <a:rPr lang="es-ES" dirty="0" smtClean="0"/>
              <a:t>Reuniones secretas, conspiraciones, complots.</a:t>
            </a:r>
          </a:p>
          <a:p>
            <a:r>
              <a:rPr lang="es-ES" dirty="0" smtClean="0"/>
              <a:t>“No son suficientemente fuertes para soportar la verdad”. (= dictadura)</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dirty="0" smtClean="0"/>
              <a:t>Analogía con la relación padres/hijos  (marido/mujer)</a:t>
            </a:r>
            <a:endParaRPr lang="es-ES" dirty="0"/>
          </a:p>
        </p:txBody>
      </p:sp>
      <p:sp>
        <p:nvSpPr>
          <p:cNvPr id="3" name="2 Marcador de contenido"/>
          <p:cNvSpPr>
            <a:spLocks noGrp="1"/>
          </p:cNvSpPr>
          <p:nvPr>
            <p:ph idx="1"/>
          </p:nvPr>
        </p:nvSpPr>
        <p:spPr>
          <a:xfrm>
            <a:off x="285720" y="1882808"/>
            <a:ext cx="8401080" cy="4572000"/>
          </a:xfrm>
        </p:spPr>
        <p:txBody>
          <a:bodyPr>
            <a:normAutofit fontScale="92500" lnSpcReduction="10000"/>
          </a:bodyPr>
          <a:lstStyle/>
          <a:p>
            <a:pPr>
              <a:buNone/>
            </a:pPr>
            <a:r>
              <a:rPr lang="es-ES" u="sng" dirty="0" smtClean="0"/>
              <a:t>Usar su posición de autoridad para :</a:t>
            </a:r>
          </a:p>
          <a:p>
            <a:r>
              <a:rPr lang="es-ES" b="1" dirty="0" smtClean="0"/>
              <a:t>forzar</a:t>
            </a:r>
            <a:r>
              <a:rPr lang="es-ES" dirty="0" smtClean="0"/>
              <a:t> el hijo a superarse o servirse de un ideal demasiado elevado para </a:t>
            </a:r>
            <a:r>
              <a:rPr lang="es-ES" b="1" dirty="0" smtClean="0"/>
              <a:t>juzgar</a:t>
            </a:r>
            <a:r>
              <a:rPr lang="es-ES" dirty="0" smtClean="0"/>
              <a:t> sus acciones</a:t>
            </a:r>
          </a:p>
          <a:p>
            <a:r>
              <a:rPr lang="es-ES" b="1" dirty="0" smtClean="0"/>
              <a:t>g</a:t>
            </a:r>
            <a:r>
              <a:rPr lang="es-ES" b="1" dirty="0" smtClean="0"/>
              <a:t>ratificar</a:t>
            </a:r>
            <a:r>
              <a:rPr lang="es-ES" dirty="0" smtClean="0"/>
              <a:t> sus propias necesidad de importancia o de poder, o </a:t>
            </a:r>
          </a:p>
          <a:p>
            <a:r>
              <a:rPr lang="es-ES" dirty="0" smtClean="0"/>
              <a:t>para </a:t>
            </a:r>
            <a:r>
              <a:rPr lang="es-ES" b="1" dirty="0" smtClean="0"/>
              <a:t>responder</a:t>
            </a:r>
            <a:r>
              <a:rPr lang="es-ES" dirty="0" smtClean="0"/>
              <a:t> a sus necesidades emocionales e incluso sexuales</a:t>
            </a:r>
          </a:p>
          <a:p>
            <a:pPr>
              <a:buNone/>
            </a:pPr>
            <a:r>
              <a:rPr lang="es-ES" dirty="0" smtClean="0"/>
              <a:t>La familia que debería proveer de </a:t>
            </a:r>
            <a:r>
              <a:rPr lang="es-ES" b="1" dirty="0" smtClean="0"/>
              <a:t>seguridad</a:t>
            </a:r>
            <a:r>
              <a:rPr lang="es-ES" dirty="0" smtClean="0"/>
              <a:t> para los hijos llega a ser un ámbito </a:t>
            </a:r>
            <a:r>
              <a:rPr lang="es-ES" b="1" dirty="0" smtClean="0"/>
              <a:t>peligroso</a:t>
            </a:r>
            <a:r>
              <a:rPr lang="es-ES" dirty="0" smtClean="0"/>
              <a:t>.</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Un abuso de confianza</a:t>
            </a:r>
            <a:br>
              <a:rPr lang="es-ES" dirty="0" smtClean="0"/>
            </a:br>
            <a:r>
              <a:rPr lang="es-ES" dirty="0" smtClean="0"/>
              <a:t>“Por </a:t>
            </a:r>
            <a:r>
              <a:rPr lang="es-ES" dirty="0" smtClean="0"/>
              <a:t>que soy tu </a:t>
            </a:r>
            <a:r>
              <a:rPr lang="es-ES" dirty="0" smtClean="0"/>
              <a:t>padre/pastor”</a:t>
            </a:r>
            <a:r>
              <a:rPr lang="es-ES" dirty="0" smtClean="0"/>
              <a:t/>
            </a:r>
            <a:br>
              <a:rPr lang="es-ES" dirty="0" smtClean="0"/>
            </a:br>
            <a:endParaRPr lang="es-ES" dirty="0"/>
          </a:p>
        </p:txBody>
      </p:sp>
      <p:sp>
        <p:nvSpPr>
          <p:cNvPr id="3" name="2 Marcador de contenido"/>
          <p:cNvSpPr>
            <a:spLocks noGrp="1"/>
          </p:cNvSpPr>
          <p:nvPr>
            <p:ph idx="1"/>
          </p:nvPr>
        </p:nvSpPr>
        <p:spPr/>
        <p:txBody>
          <a:bodyPr/>
          <a:lstStyle/>
          <a:p>
            <a:r>
              <a:rPr lang="es-ES" dirty="0" smtClean="0"/>
              <a:t>Explotar la confianza de la gente</a:t>
            </a:r>
          </a:p>
          <a:p>
            <a:r>
              <a:rPr lang="es-ES" dirty="0" smtClean="0"/>
              <a:t>Intransigencia doctrinal que lleva a un maltrato de los que piensan diferente.</a:t>
            </a:r>
          </a:p>
          <a:p>
            <a:r>
              <a:rPr lang="es-ES" dirty="0" smtClean="0"/>
              <a:t>Toda palabra o acción que intenta </a:t>
            </a:r>
            <a:r>
              <a:rPr lang="es-ES" b="1" dirty="0" smtClean="0"/>
              <a:t>disminuir, atacar o debilitar </a:t>
            </a:r>
            <a:r>
              <a:rPr lang="es-ES" dirty="0" smtClean="0"/>
              <a:t>a otra persona para </a:t>
            </a:r>
            <a:r>
              <a:rPr lang="es-ES" u="sng" dirty="0" smtClean="0"/>
              <a:t>gratificarse</a:t>
            </a:r>
            <a:r>
              <a:rPr lang="es-ES" dirty="0" smtClean="0"/>
              <a:t>, </a:t>
            </a:r>
            <a:r>
              <a:rPr lang="es-ES" b="1" dirty="0" smtClean="0"/>
              <a:t>elevar</a:t>
            </a:r>
            <a:r>
              <a:rPr lang="es-ES" dirty="0" smtClean="0"/>
              <a:t> su posición o sus creencias, </a:t>
            </a:r>
            <a:r>
              <a:rPr lang="es-ES" b="1" dirty="0" smtClean="0"/>
              <a:t>destrozando</a:t>
            </a:r>
            <a:r>
              <a:rPr lang="es-ES" dirty="0" smtClean="0"/>
              <a:t> la de los demás.</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Inversión de papeles:</a:t>
            </a:r>
            <a:br>
              <a:rPr lang="es-ES" dirty="0" smtClean="0"/>
            </a:br>
            <a:r>
              <a:rPr lang="es-ES" dirty="0" smtClean="0"/>
              <a:t>Satisfacción del líder</a:t>
            </a:r>
            <a:endParaRPr lang="es-ES" dirty="0"/>
          </a:p>
        </p:txBody>
      </p:sp>
      <p:sp>
        <p:nvSpPr>
          <p:cNvPr id="3" name="2 Marcador de contenido"/>
          <p:cNvSpPr>
            <a:spLocks noGrp="1"/>
          </p:cNvSpPr>
          <p:nvPr>
            <p:ph idx="1"/>
          </p:nvPr>
        </p:nvSpPr>
        <p:spPr>
          <a:xfrm>
            <a:off x="214282" y="2214554"/>
            <a:ext cx="8929718" cy="4240254"/>
          </a:xfrm>
        </p:spPr>
        <p:txBody>
          <a:bodyPr/>
          <a:lstStyle/>
          <a:p>
            <a:r>
              <a:rPr lang="es-ES" dirty="0" smtClean="0"/>
              <a:t>La opinión de los feligreses, lo que sienten, sus deseos y sus necesidades no tienen la menor importancia.</a:t>
            </a:r>
          </a:p>
          <a:p>
            <a:pPr>
              <a:buNone/>
            </a:pPr>
            <a:endParaRPr lang="es-ES" dirty="0" smtClean="0"/>
          </a:p>
          <a:p>
            <a:r>
              <a:rPr lang="es-ES" dirty="0" smtClean="0"/>
              <a:t>Los feligreses están aquí para colmar las necesidades del líder: necesidad de poder,  importancia, intimidad, estima… </a:t>
            </a:r>
            <a:r>
              <a:rPr lang="es-ES" dirty="0" err="1" smtClean="0"/>
              <a:t>etc</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928802"/>
          </a:xfrm>
        </p:spPr>
        <p:txBody>
          <a:bodyPr>
            <a:normAutofit fontScale="90000"/>
          </a:bodyPr>
          <a:lstStyle/>
          <a:p>
            <a:r>
              <a:rPr lang="es-ES" dirty="0" smtClean="0"/>
              <a:t>¿</a:t>
            </a:r>
            <a:r>
              <a:rPr lang="es-ES" b="1" dirty="0" smtClean="0"/>
              <a:t>Cómo hemos llegado aquí</a:t>
            </a:r>
            <a:r>
              <a:rPr lang="es-ES" dirty="0" smtClean="0"/>
              <a:t>?</a:t>
            </a:r>
            <a:br>
              <a:rPr lang="es-ES" dirty="0" smtClean="0"/>
            </a:br>
            <a:r>
              <a:rPr lang="es-ES" dirty="0" smtClean="0"/>
              <a:t>+poder </a:t>
            </a:r>
            <a:r>
              <a:rPr lang="es-ES" dirty="0" smtClean="0"/>
              <a:t>= +</a:t>
            </a:r>
            <a:r>
              <a:rPr lang="es-ES" dirty="0" smtClean="0"/>
              <a:t>tentación </a:t>
            </a:r>
            <a:br>
              <a:rPr lang="es-ES" dirty="0" smtClean="0"/>
            </a:br>
            <a:r>
              <a:rPr lang="es-ES" dirty="0" smtClean="0"/>
              <a:t>3 grupos de poder </a:t>
            </a:r>
            <a:endParaRPr lang="es-ES" dirty="0"/>
          </a:p>
        </p:txBody>
      </p:sp>
      <p:sp>
        <p:nvSpPr>
          <p:cNvPr id="3" name="2 Marcador de contenido"/>
          <p:cNvSpPr>
            <a:spLocks noGrp="1"/>
          </p:cNvSpPr>
          <p:nvPr>
            <p:ph idx="1"/>
          </p:nvPr>
        </p:nvSpPr>
        <p:spPr>
          <a:xfrm>
            <a:off x="142844" y="2143116"/>
            <a:ext cx="8858312" cy="4311692"/>
          </a:xfrm>
        </p:spPr>
        <p:txBody>
          <a:bodyPr/>
          <a:lstStyle/>
          <a:p>
            <a:r>
              <a:rPr lang="es-ES" dirty="0" smtClean="0"/>
              <a:t>“</a:t>
            </a:r>
            <a:r>
              <a:rPr lang="es-ES" b="1" dirty="0" smtClean="0">
                <a:effectLst>
                  <a:outerShdw blurRad="38100" dist="38100" dir="2700000" algn="tl">
                    <a:srgbClr val="000000">
                      <a:alpha val="43137"/>
                    </a:srgbClr>
                  </a:outerShdw>
                </a:effectLst>
              </a:rPr>
              <a:t>Mirad, guardaos de la levadura de los fariseos y de los saduceos</a:t>
            </a:r>
            <a:r>
              <a:rPr lang="es-ES" dirty="0" smtClean="0"/>
              <a:t>” </a:t>
            </a:r>
            <a:r>
              <a:rPr lang="es-ES" sz="2400" dirty="0" smtClean="0"/>
              <a:t>(Mat 16.6//</a:t>
            </a:r>
            <a:r>
              <a:rPr lang="es-ES" sz="2400" b="1" dirty="0" smtClean="0">
                <a:effectLst>
                  <a:outerShdw blurRad="38100" dist="38100" dir="2700000" algn="tl">
                    <a:srgbClr val="000000">
                      <a:alpha val="43137"/>
                    </a:srgbClr>
                  </a:outerShdw>
                </a:effectLst>
              </a:rPr>
              <a:t> y de Herodes </a:t>
            </a:r>
            <a:r>
              <a:rPr lang="es-ES" sz="2400" dirty="0" smtClean="0"/>
              <a:t>Marc 8.15)</a:t>
            </a:r>
          </a:p>
          <a:p>
            <a:r>
              <a:rPr lang="es-ES" sz="2800" b="1" u="sng" dirty="0" smtClean="0"/>
              <a:t>Fariseos</a:t>
            </a:r>
            <a:r>
              <a:rPr lang="es-ES" sz="2800" dirty="0" smtClean="0"/>
              <a:t>: Legalismo, hipocresía, celos, </a:t>
            </a:r>
            <a:r>
              <a:rPr lang="es-ES" sz="2800" b="1" dirty="0" smtClean="0"/>
              <a:t>orgullo</a:t>
            </a:r>
            <a:r>
              <a:rPr lang="es-ES" sz="2800" dirty="0" smtClean="0"/>
              <a:t> de </a:t>
            </a:r>
            <a:r>
              <a:rPr lang="es-ES" sz="2800" u="sng" dirty="0" smtClean="0"/>
              <a:t>élite espiritual</a:t>
            </a:r>
            <a:endParaRPr lang="es-ES" sz="2800" u="sng" dirty="0" smtClean="0"/>
          </a:p>
          <a:p>
            <a:r>
              <a:rPr lang="es-ES" sz="2800" b="1" u="sng" dirty="0" smtClean="0"/>
              <a:t>Saduceos</a:t>
            </a:r>
            <a:r>
              <a:rPr lang="es-ES" sz="2800" dirty="0" smtClean="0"/>
              <a:t>: </a:t>
            </a:r>
            <a:r>
              <a:rPr lang="es-ES" sz="2800" dirty="0" smtClean="0"/>
              <a:t>Amor </a:t>
            </a:r>
            <a:r>
              <a:rPr lang="es-ES" sz="2800" dirty="0" smtClean="0"/>
              <a:t>del dinero y del </a:t>
            </a:r>
            <a:r>
              <a:rPr lang="es-ES" sz="2800" dirty="0" smtClean="0"/>
              <a:t>poder, </a:t>
            </a:r>
            <a:r>
              <a:rPr lang="es-ES" sz="2800" b="1" dirty="0" smtClean="0"/>
              <a:t>orgullo</a:t>
            </a:r>
            <a:r>
              <a:rPr lang="es-ES" sz="2800" dirty="0" smtClean="0"/>
              <a:t> de </a:t>
            </a:r>
            <a:r>
              <a:rPr lang="es-ES" sz="2800" u="sng" dirty="0" smtClean="0"/>
              <a:t>clase dirigente </a:t>
            </a:r>
            <a:r>
              <a:rPr lang="es-ES" sz="2800" dirty="0" smtClean="0"/>
              <a:t>(Judas cayó)</a:t>
            </a:r>
          </a:p>
          <a:p>
            <a:r>
              <a:rPr lang="es-ES" sz="2800" b="1" u="sng" dirty="0" smtClean="0"/>
              <a:t>Herodes</a:t>
            </a:r>
            <a:r>
              <a:rPr lang="es-ES" sz="2800" dirty="0" smtClean="0"/>
              <a:t>: </a:t>
            </a:r>
            <a:r>
              <a:rPr lang="es-ES" sz="2800" u="sng" dirty="0" smtClean="0"/>
              <a:t>Política</a:t>
            </a:r>
            <a:r>
              <a:rPr lang="es-ES" sz="2800" dirty="0" smtClean="0"/>
              <a:t>, mundanalidad</a:t>
            </a:r>
            <a:r>
              <a:rPr lang="es-ES" sz="2800" dirty="0" smtClean="0"/>
              <a:t>, sensualidad</a:t>
            </a:r>
            <a:endParaRPr lang="es-E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1119</TotalTime>
  <Words>3115</Words>
  <Application>Microsoft Office PowerPoint</Application>
  <PresentationFormat>Presentación en pantalla (4:3)</PresentationFormat>
  <Paragraphs>207</Paragraphs>
  <Slides>52</Slides>
  <Notes>0</Notes>
  <HiddenSlides>0</HiddenSlides>
  <MMClips>0</MMClips>
  <ScaleCrop>false</ScaleCrop>
  <HeadingPairs>
    <vt:vector size="4" baseType="variant">
      <vt:variant>
        <vt:lpstr>Tema</vt:lpstr>
      </vt:variant>
      <vt:variant>
        <vt:i4>1</vt:i4>
      </vt:variant>
      <vt:variant>
        <vt:lpstr>Títulos de diapositiva</vt:lpstr>
      </vt:variant>
      <vt:variant>
        <vt:i4>52</vt:i4>
      </vt:variant>
    </vt:vector>
  </HeadingPairs>
  <TitlesOfParts>
    <vt:vector size="53" baseType="lpstr">
      <vt:lpstr>Brío</vt:lpstr>
      <vt:lpstr>Una de las 7 Trampas y Tentaciones de los responsables espirituales</vt:lpstr>
      <vt:lpstr>¿Qué es un abuso espiritual?</vt:lpstr>
      <vt:lpstr>Forzar a obedecer  a una “norma espiritual”</vt:lpstr>
      <vt:lpstr>Otros ejemplos:</vt:lpstr>
      <vt:lpstr>Siempre la misma dinámica</vt:lpstr>
      <vt:lpstr>Analogía con la relación padres/hijos  (marido/mujer)</vt:lpstr>
      <vt:lpstr>Un abuso de confianza “Por que soy tu padre/pastor” </vt:lpstr>
      <vt:lpstr>Inversión de papeles: Satisfacción del líder</vt:lpstr>
      <vt:lpstr>¿Cómo hemos llegado aquí? +poder = +tentación  3 grupos de poder </vt:lpstr>
      <vt:lpstr>lo que faltaba: humildad y 1 Cor 9.27    autodisciplina no vivir según la carne </vt:lpstr>
      <vt:lpstr>7 Trampas y Tentaciones  de los responsables espirituales</vt:lpstr>
      <vt:lpstr>7 Trampas y Tentaciones  de un pastor</vt:lpstr>
      <vt:lpstr>7 Trampas y Tentaciones  de un pastor</vt:lpstr>
      <vt:lpstr>Orgullo; ambición(-)   abuso de poder </vt:lpstr>
      <vt:lpstr>Palabra clave:  SERVICIO</vt:lpstr>
      <vt:lpstr>1 Co 4.1</vt:lpstr>
      <vt:lpstr>Ejemplo de Saúl - </vt:lpstr>
      <vt:lpstr>Ejemplo de Moisés  + Número 14.12</vt:lpstr>
      <vt:lpstr>El ejemplo supremo: JÉSUS</vt:lpstr>
      <vt:lpstr>Palabra clave:  SERVICIO</vt:lpstr>
      <vt:lpstr>Ser el primero / convertirse en dictador</vt:lpstr>
      <vt:lpstr>Peligro de querer ser primero</vt:lpstr>
      <vt:lpstr>Eliseo/Elías: la noche  y el día en sus carácteres</vt:lpstr>
      <vt:lpstr>Gloria y poder</vt:lpstr>
      <vt:lpstr>Como con el rey sol</vt:lpstr>
      <vt:lpstr>Dirigir = Poder Trampa del orgullo</vt:lpstr>
      <vt:lpstr>indispensable</vt:lpstr>
      <vt:lpstr>Advertencias de `Proverbios´</vt:lpstr>
      <vt:lpstr>El obispo anglicano  Stephen Neill</vt:lpstr>
      <vt:lpstr>Dos “hijos del trueno”  (Marcos 3.17)</vt:lpstr>
      <vt:lpstr>la verdadera grandeza cristiana</vt:lpstr>
      <vt:lpstr>Aceptar humildemente  la soberanía de Dios</vt:lpstr>
      <vt:lpstr>Watchman Nee</vt:lpstr>
      <vt:lpstr>Ambición no muy sana</vt:lpstr>
      <vt:lpstr>Controlarlo todo</vt:lpstr>
      <vt:lpstr>Reconocer un error,  rectificar es de sabio…</vt:lpstr>
      <vt:lpstr>Dependencia exagerada</vt:lpstr>
      <vt:lpstr>Infantilismo</vt:lpstr>
      <vt:lpstr>Solución, antídoto? ¡Evidente!</vt:lpstr>
      <vt:lpstr>Samuel Logan Brengle (inspirándose de Isaías 10.15)</vt:lpstr>
      <vt:lpstr>Ironía de la Historia  con los rangos, títulos, función</vt:lpstr>
      <vt:lpstr>3 Tests de la…</vt:lpstr>
      <vt:lpstr>1 cuarto Test? EGOTISMO</vt:lpstr>
      <vt:lpstr>7 características de un sistema espiritual abusivo</vt:lpstr>
      <vt:lpstr>1. Reivindicación del poder </vt:lpstr>
      <vt:lpstr>2. Obsesión por los logros religiosos </vt:lpstr>
      <vt:lpstr>3. Reglas sobreentendidas </vt:lpstr>
      <vt:lpstr>4. Falta de equilibrio          dos extremos</vt:lpstr>
      <vt:lpstr>4. Falta de equilibrio          dos extremos</vt:lpstr>
      <vt:lpstr>5. Paranoia </vt:lpstr>
      <vt:lpstr>6. Lealtad desviada</vt:lpstr>
      <vt:lpstr>7. Secretismo </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Trampas y Tentaciones de los responsables espirituales</dc:title>
  <dc:creator>Usuario</dc:creator>
  <cp:lastModifiedBy>Usuario</cp:lastModifiedBy>
  <cp:revision>93</cp:revision>
  <dcterms:created xsi:type="dcterms:W3CDTF">2017-04-24T07:56:35Z</dcterms:created>
  <dcterms:modified xsi:type="dcterms:W3CDTF">2017-04-28T19:04:20Z</dcterms:modified>
</cp:coreProperties>
</file>